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56" r:id="rId2"/>
    <p:sldId id="436" r:id="rId3"/>
    <p:sldId id="380" r:id="rId4"/>
    <p:sldId id="266" r:id="rId5"/>
    <p:sldId id="381" r:id="rId6"/>
    <p:sldId id="423" r:id="rId7"/>
    <p:sldId id="278" r:id="rId8"/>
    <p:sldId id="425" r:id="rId9"/>
    <p:sldId id="405" r:id="rId10"/>
    <p:sldId id="426" r:id="rId11"/>
    <p:sldId id="383" r:id="rId12"/>
    <p:sldId id="427" r:id="rId13"/>
    <p:sldId id="385" r:id="rId14"/>
    <p:sldId id="386" r:id="rId15"/>
    <p:sldId id="387" r:id="rId16"/>
    <p:sldId id="388" r:id="rId17"/>
    <p:sldId id="407" r:id="rId18"/>
    <p:sldId id="430" r:id="rId19"/>
    <p:sldId id="424" r:id="rId20"/>
    <p:sldId id="408" r:id="rId21"/>
    <p:sldId id="353" r:id="rId22"/>
    <p:sldId id="371" r:id="rId23"/>
    <p:sldId id="431" r:id="rId24"/>
    <p:sldId id="376" r:id="rId25"/>
    <p:sldId id="377" r:id="rId26"/>
    <p:sldId id="447" r:id="rId27"/>
    <p:sldId id="344" r:id="rId28"/>
    <p:sldId id="409" r:id="rId29"/>
    <p:sldId id="410" r:id="rId30"/>
    <p:sldId id="303" r:id="rId31"/>
    <p:sldId id="419" r:id="rId32"/>
    <p:sldId id="394" r:id="rId33"/>
    <p:sldId id="396" r:id="rId34"/>
    <p:sldId id="412" r:id="rId35"/>
    <p:sldId id="307" r:id="rId36"/>
    <p:sldId id="404" r:id="rId37"/>
    <p:sldId id="403" r:id="rId38"/>
    <p:sldId id="433" r:id="rId39"/>
    <p:sldId id="414" r:id="rId40"/>
    <p:sldId id="312" r:id="rId41"/>
    <p:sldId id="362" r:id="rId42"/>
    <p:sldId id="434" r:id="rId43"/>
    <p:sldId id="363" r:id="rId44"/>
    <p:sldId id="364" r:id="rId45"/>
    <p:sldId id="432" r:id="rId46"/>
    <p:sldId id="351" r:id="rId47"/>
    <p:sldId id="361" r:id="rId48"/>
    <p:sldId id="440" r:id="rId49"/>
    <p:sldId id="437" r:id="rId50"/>
    <p:sldId id="439" r:id="rId51"/>
    <p:sldId id="441" r:id="rId52"/>
    <p:sldId id="442" r:id="rId53"/>
    <p:sldId id="444" r:id="rId54"/>
    <p:sldId id="443" r:id="rId55"/>
    <p:sldId id="445" r:id="rId56"/>
    <p:sldId id="446" r:id="rId57"/>
    <p:sldId id="314" r:id="rId58"/>
    <p:sldId id="435" r:id="rId59"/>
    <p:sldId id="318" r:id="rId60"/>
    <p:sldId id="399" r:id="rId61"/>
    <p:sldId id="400" r:id="rId62"/>
    <p:sldId id="401" r:id="rId63"/>
    <p:sldId id="366" r:id="rId64"/>
    <p:sldId id="325" r:id="rId65"/>
    <p:sldId id="319" r:id="rId66"/>
    <p:sldId id="320" r:id="rId67"/>
    <p:sldId id="321" r:id="rId68"/>
    <p:sldId id="322" r:id="rId69"/>
    <p:sldId id="418" r:id="rId70"/>
    <p:sldId id="327" r:id="rId71"/>
    <p:sldId id="337" r:id="rId72"/>
    <p:sldId id="333" r:id="rId73"/>
    <p:sldId id="416" r:id="rId74"/>
    <p:sldId id="397" r:id="rId75"/>
    <p:sldId id="331" r:id="rId76"/>
    <p:sldId id="415" r:id="rId77"/>
    <p:sldId id="338" r:id="rId78"/>
    <p:sldId id="332" r:id="rId79"/>
    <p:sldId id="341" r:id="rId80"/>
    <p:sldId id="417" r:id="rId81"/>
    <p:sldId id="342" r:id="rId82"/>
    <p:sldId id="343" r:id="rId8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1A3FC-67F3-468D-B309-97FF8B02EF5B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D5203-050C-4F92-8058-12E830BAF0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672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D5203-050C-4F92-8058-12E830BAF07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874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D5203-050C-4F92-8058-12E830BAF07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53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pPr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d5HdpvN05V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RT6l2gnt4&amp;list=PLS2O0QKk_855DCM1GMtib3eLfhp9FX-_k&amp;index=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-gRvReVbyc&amp;list=PLS2O0QKk_855DCM1GMtib3eLfhp9FX-_k&amp;index=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zh.wikipedia.org/wiki/%E9%BB%84%E6%B0%8F" TargetMode="External"/><Relationship Id="rId13" Type="http://schemas.openxmlformats.org/officeDocument/2006/relationships/hyperlink" Target="http://zh.wikipedia.org/w/index.php?title=%E9%84%AD%E5%85%8B%E5%9C%BB&amp;action=edit&amp;redlink=1" TargetMode="External"/><Relationship Id="rId3" Type="http://schemas.openxmlformats.org/officeDocument/2006/relationships/hyperlink" Target="http://zh.wikipedia.org/w/index.php?title=%E4%B8%96%E5%AD%90%E3%80%81%E7%9B%91%E5%9B%BD&amp;action=edit&amp;redlink=1" TargetMode="External"/><Relationship Id="rId7" Type="http://schemas.openxmlformats.org/officeDocument/2006/relationships/hyperlink" Target="http://zh.wikipedia.org/wiki/%E9%84%AD%E5%85%8B%E5%A1%BD" TargetMode="External"/><Relationship Id="rId12" Type="http://schemas.openxmlformats.org/officeDocument/2006/relationships/hyperlink" Target="http://zh.wikipedia.org/w/index.php?title=%E9%84%AD%E5%85%8B%E5%95%86&amp;action=edit&amp;redlink=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h.wikipedia.org/wiki/%E5%BB%B6%E5%B9%B3%E7%8E%8B" TargetMode="External"/><Relationship Id="rId11" Type="http://schemas.openxmlformats.org/officeDocument/2006/relationships/hyperlink" Target="http://zh.wikipedia.org/w/index.php?title=%E9%84%AD%E5%85%8B%E6%8B%94&amp;action=edit&amp;redlink=1" TargetMode="External"/><Relationship Id="rId5" Type="http://schemas.openxmlformats.org/officeDocument/2006/relationships/hyperlink" Target="http://zh.wikipedia.org/wiki/%E9%99%B3%E6%98%AD%E5%A8%98" TargetMode="External"/><Relationship Id="rId10" Type="http://schemas.openxmlformats.org/officeDocument/2006/relationships/hyperlink" Target="http://zh.wikipedia.org/w/index.php?title=%E9%84%AD%E5%85%8B%E5%9D%87&amp;action=edit&amp;redlink=1" TargetMode="External"/><Relationship Id="rId4" Type="http://schemas.openxmlformats.org/officeDocument/2006/relationships/hyperlink" Target="http://zh.wikipedia.org/wiki/%E9%84%AD%E5%85%8B%E8%87%A7" TargetMode="External"/><Relationship Id="rId9" Type="http://schemas.openxmlformats.org/officeDocument/2006/relationships/hyperlink" Target="http://zh.wikipedia.org/wiki/%E9%84%AD%E5%85%8B%E5%A3%86" TargetMode="External"/><Relationship Id="rId14" Type="http://schemas.openxmlformats.org/officeDocument/2006/relationships/hyperlink" Target="http://zh.wikipedia.org/w/index.php?title=%E9%84%AD%E5%85%8B%E5%A1%99&amp;action=edit&amp;redlink=1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OZDdOOYNZ4&amp;list=PLS2O0QKk_855DCM1GMtib3eLfhp9FX-_k&amp;index=8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qIIjNOxrgM&amp;list=PLhwNMqBAt0f5vpiWoLM5u_PFmagk-XB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jpeg"/><Relationship Id="rId7" Type="http://schemas.openxmlformats.org/officeDocument/2006/relationships/slide" Target="slide3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836" y="0"/>
            <a:ext cx="7117180" cy="1470025"/>
          </a:xfrm>
        </p:spPr>
        <p:txBody>
          <a:bodyPr anchor="ctr"/>
          <a:lstStyle/>
          <a:p>
            <a:r>
              <a:rPr lang="zh-TW" altLang="en-US" sz="3600" b="1" dirty="0" smtClean="0">
                <a:solidFill>
                  <a:schemeClr val="tx1"/>
                </a:solidFill>
                <a:latin typeface="+mj-ea"/>
              </a:rPr>
              <a:t>第</a:t>
            </a:r>
            <a:r>
              <a:rPr lang="en-US" altLang="zh-TW" sz="3600" b="1" dirty="0" smtClean="0">
                <a:solidFill>
                  <a:schemeClr val="tx1"/>
                </a:solidFill>
                <a:latin typeface="+mj-ea"/>
              </a:rPr>
              <a:t>6</a:t>
            </a:r>
            <a:r>
              <a:rPr lang="zh-TW" altLang="en-US" sz="3600" b="1" dirty="0" smtClean="0">
                <a:solidFill>
                  <a:schemeClr val="tx1"/>
                </a:solidFill>
                <a:latin typeface="+mj-ea"/>
              </a:rPr>
              <a:t>單元    </a:t>
            </a:r>
            <a:r>
              <a:rPr lang="zh-TW" altLang="en-US" sz="3600" b="1" dirty="0">
                <a:solidFill>
                  <a:schemeClr val="tx1"/>
                </a:solidFill>
                <a:latin typeface="+mj-ea"/>
              </a:rPr>
              <a:t>鄭氏政權的</a:t>
            </a:r>
            <a:r>
              <a:rPr lang="zh-TW" altLang="en-US" sz="3600" b="1" dirty="0" smtClean="0">
                <a:solidFill>
                  <a:schemeClr val="tx1"/>
                </a:solidFill>
                <a:latin typeface="+mj-ea"/>
              </a:rPr>
              <a:t>臺灣</a:t>
            </a:r>
            <a:r>
              <a:rPr lang="zh-TW" altLang="en-US" sz="3600" b="1" dirty="0">
                <a:solidFill>
                  <a:schemeClr val="tx1"/>
                </a:solidFill>
                <a:latin typeface="+mj-ea"/>
              </a:rPr>
              <a:t/>
            </a:r>
            <a:br>
              <a:rPr lang="zh-TW" altLang="en-US" sz="3600" b="1" dirty="0">
                <a:solidFill>
                  <a:schemeClr val="tx1"/>
                </a:solidFill>
                <a:latin typeface="+mj-ea"/>
              </a:rPr>
            </a:br>
            <a:endParaRPr lang="zh-TW" altLang="en-US" sz="3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980728"/>
            <a:ext cx="8963472" cy="5733256"/>
          </a:xfrm>
        </p:spPr>
        <p:txBody>
          <a:bodyPr>
            <a:normAutofit/>
          </a:bodyPr>
          <a:lstStyle/>
          <a:p>
            <a:pPr lvl="0">
              <a:buClr>
                <a:prstClr val="black">
                  <a:lumMod val="75000"/>
                  <a:lumOff val="25000"/>
                </a:prstClr>
              </a:buClr>
            </a:pPr>
            <a:r>
              <a:rPr lang="zh-TW" altLang="en-US" sz="2600" b="1" dirty="0" smtClean="0">
                <a:solidFill>
                  <a:prstClr val="black"/>
                </a:solidFill>
                <a:latin typeface="微軟正黑體"/>
              </a:rPr>
              <a:t>鄭芝龍</a:t>
            </a:r>
            <a:r>
              <a:rPr lang="zh-TW" altLang="en-US" sz="2600" b="1" dirty="0">
                <a:solidFill>
                  <a:prstClr val="black"/>
                </a:solidFill>
                <a:latin typeface="微軟正黑體"/>
              </a:rPr>
              <a:t>與鄭成功</a:t>
            </a:r>
            <a:r>
              <a:rPr lang="zh-TW" altLang="en-US" sz="2600" b="1" dirty="0" smtClean="0">
                <a:solidFill>
                  <a:prstClr val="black"/>
                </a:solidFill>
                <a:latin typeface="微軟正黑體"/>
              </a:rPr>
              <a:t>父子</a:t>
            </a:r>
            <a:endParaRPr lang="en-US" altLang="zh-TW" sz="3200" b="1" dirty="0">
              <a:solidFill>
                <a:schemeClr val="tx1"/>
              </a:solidFill>
              <a:latin typeface="+mn-ea"/>
              <a:hlinkClick r:id="rId2"/>
            </a:endParaRPr>
          </a:p>
          <a:p>
            <a:r>
              <a:rPr lang="en-US" altLang="zh-TW" sz="3200" b="1" dirty="0" smtClean="0">
                <a:solidFill>
                  <a:schemeClr val="tx1"/>
                </a:solidFill>
                <a:latin typeface="+mn-ea"/>
                <a:hlinkClick r:id="rId2"/>
              </a:rPr>
              <a:t>『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  <a:hlinkClick r:id="rId2"/>
              </a:rPr>
              <a:t>鄭成功是在成功什麼啦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  <a:hlinkClick r:id="rId2"/>
              </a:rPr>
              <a:t>?』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8" y="2132856"/>
            <a:ext cx="6499225" cy="421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987824" y="634067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荷蘭人眼中的鄭芝龍（穿綠色衣服者）</a:t>
            </a:r>
          </a:p>
        </p:txBody>
      </p:sp>
    </p:spTree>
    <p:extLst>
      <p:ext uri="{BB962C8B-B14F-4D97-AF65-F5344CB8AC3E}">
        <p14:creationId xmlns:p14="http://schemas.microsoft.com/office/powerpoint/2010/main" val="7762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78408" cy="570025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78408" y="0"/>
            <a:ext cx="4065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b="1" dirty="0" smtClean="0">
                <a:solidFill>
                  <a:prstClr val="black"/>
                </a:solidFill>
              </a:rPr>
              <a:t>鄭成功</a:t>
            </a:r>
            <a:endParaRPr lang="en-US" altLang="zh-TW" sz="4400" b="1" dirty="0" smtClean="0">
              <a:solidFill>
                <a:prstClr val="black"/>
              </a:solidFill>
            </a:endParaRPr>
          </a:p>
          <a:p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1624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年</a:t>
            </a:r>
            <a:r>
              <a:rPr lang="en-US" altLang="zh-TW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~1662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年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r>
              <a:rPr lang="en-US" altLang="zh-TW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39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歲（虛歲）。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148064" y="1756633"/>
            <a:ext cx="3995936" cy="5404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幼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名</a:t>
            </a:r>
            <a:r>
              <a:rPr lang="zh-TW" altLang="en-US" sz="3200" b="1" u="sng" dirty="0">
                <a:solidFill>
                  <a:prstClr val="black"/>
                </a:solidFill>
                <a:latin typeface="微軟正黑體" panose="020B0604030504040204" pitchFamily="34" charset="-120"/>
              </a:rPr>
              <a:t>福松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，改名</a:t>
            </a:r>
            <a:r>
              <a:rPr lang="zh-TW" altLang="en-US" sz="3200" b="1" u="sng" dirty="0">
                <a:solidFill>
                  <a:prstClr val="black"/>
                </a:solidFill>
                <a:latin typeface="微軟正黑體" panose="020B0604030504040204" pitchFamily="34" charset="-120"/>
              </a:rPr>
              <a:t>森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，號大木。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隆武帝賜「朱姓」，名「成功」，世稱「鄭國姓」、「國姓爺」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永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曆帝封延平王，又稱「鄭延平」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西洋人稱</a:t>
            </a:r>
            <a:r>
              <a:rPr lang="en-US" altLang="zh-TW" sz="3200" b="1" dirty="0" err="1" smtClean="0">
                <a:solidFill>
                  <a:prstClr val="black"/>
                </a:solidFill>
                <a:latin typeface="微軟正黑體" panose="020B0604030504040204" pitchFamily="34" charset="-120"/>
              </a:rPr>
              <a:t>Koxinga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09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496" y="3533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日本平戶川內「鄭成功居宅跡」（周婉窈拍攝）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761389" y="404664"/>
            <a:ext cx="4381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鄭成功誕生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日本九州離島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的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平戶。</a:t>
            </a:r>
            <a:endParaRPr lang="en-US" altLang="zh-TW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居住地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「川內」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離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平戶市和平戶港口有段距離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，舊稱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川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內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浦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r>
              <a:rPr lang="zh-TW" altLang="en-US" sz="28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2800" b="1" dirty="0" smtClean="0">
              <a:solidFill>
                <a:prstClr val="black"/>
              </a:solidFill>
              <a:latin typeface="微軟正黑體"/>
            </a:endParaRP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現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在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有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「</a:t>
            </a:r>
            <a:r>
              <a:rPr lang="zh-TW" altLang="en-US" sz="3200" b="1" dirty="0">
                <a:solidFill>
                  <a:srgbClr val="C00000"/>
                </a:solidFill>
                <a:latin typeface="+mj-ea"/>
                <a:ea typeface="+mj-ea"/>
              </a:rPr>
              <a:t>鄭成功居宅跡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」、「</a:t>
            </a:r>
            <a:r>
              <a:rPr lang="zh-TW" altLang="en-US" sz="3200" b="1" dirty="0">
                <a:solidFill>
                  <a:srgbClr val="C00000"/>
                </a:solidFill>
                <a:latin typeface="+mj-ea"/>
                <a:ea typeface="+mj-ea"/>
              </a:rPr>
              <a:t>鄭成功廟（分靈廟）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」，以及「</a:t>
            </a:r>
            <a:r>
              <a:rPr lang="zh-TW" altLang="en-US" sz="3200" b="1" dirty="0">
                <a:solidFill>
                  <a:srgbClr val="C00000"/>
                </a:solidFill>
                <a:latin typeface="+mj-ea"/>
                <a:ea typeface="+mj-ea"/>
              </a:rPr>
              <a:t>鄭成功兒誕石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」等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紀念地。</a:t>
            </a:r>
            <a:endParaRPr lang="zh-TW" altLang="en-US" sz="3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4762500" cy="357187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686175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8659"/>
          <a:stretch/>
        </p:blipFill>
        <p:spPr>
          <a:xfrm>
            <a:off x="-31204" y="1070680"/>
            <a:ext cx="6242364" cy="578732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-186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平戶市在長崎縣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9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3568" y="260648"/>
            <a:ext cx="7158038" cy="1412875"/>
          </a:xfrm>
        </p:spPr>
        <p:txBody>
          <a:bodyPr lIns="92075" tIns="46038" rIns="92075" bIns="46038"/>
          <a:lstStyle/>
          <a:p>
            <a:pPr algn="ctr" fontAlgn="auto">
              <a:spcAft>
                <a:spcPts val="0"/>
              </a:spcAft>
              <a:defRPr/>
            </a:pPr>
            <a:r>
              <a:rPr 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鄭成功出生的</a:t>
            </a: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日本</a:t>
            </a:r>
            <a:r>
              <a:rPr 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傳說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12777"/>
            <a:ext cx="9144000" cy="4032448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相傳：昔吾國（日本）有義俠女曰田川氏出遊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千里濱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，風雨大至不得歸，田川氏拾文貝為戲，忽覺分娩，蹌踉就濱內巨石以生。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鄭成功的母親田川氏有一天在平戶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海邊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拾貝殼，忽然一陣腹痛，倚著海邊一塊巨石生下鄭成功。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這塊巨，當地人稱之為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『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兒誕石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』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Clr>
                <a:srgbClr val="FF0000"/>
              </a:buClr>
              <a:buNone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573" y="3273974"/>
            <a:ext cx="4761389" cy="357256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-19001" y="4869160"/>
            <a:ext cx="4401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誕生地的沙灘「千里濱」，對岸即九州本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島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58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中國的誕</a:t>
            </a:r>
            <a:r>
              <a:rPr 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生傳說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（眾人）甫出門，見天昏地黑，雨箭風刀，飛沙走石，鼓浪興波，令人震怖。天明 ，鬨說海濤中有物，長數十丈，大數十圍，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兩眼光爍似燈，噴水如雨，出沒翻騰鼓舞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，揚威莫當。通國集觀，咸稱異焉。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閱三晝夜方息。空中恍有金鼓聲，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香氣達通衢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。一官妻翁氏（鄭成功之母）正在肚疼昏迷間，夢同眾人岸上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觀大魚跳躍，對懷直沖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，驚倒。醒來即分娩一男。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75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一官聞之，不勝喜躍，方扶在「氈踏綿」上坐，忽聞四處吶叫「救火」！一官忙啟戶視之，見眾人齊來門首，作躊躇狀。問曰：「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列位！火在那裡起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」？眾曰：「都見是你家失火，故群來救。至此又無，豈不怪異」 ？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一官曰：「我家那有火起？或是拙荊臨盆，燈火射出」。眾人方知翁氏生子，俱向一官作賀曰：「令郎後日必大貴！我們眼見光亮達天，非恍惚也。」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2800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57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99592" y="332656"/>
            <a:ext cx="7158038" cy="1412875"/>
          </a:xfrm>
        </p:spPr>
        <p:txBody>
          <a:bodyPr lIns="92075" tIns="46038" rIns="92075" bIns="46038"/>
          <a:lstStyle/>
          <a:p>
            <a:pPr algn="ctr" fontAlgn="auto">
              <a:spcAft>
                <a:spcPts val="0"/>
              </a:spcAft>
              <a:defRPr/>
            </a:pPr>
            <a:r>
              <a:rPr 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鯨魚轉世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72816"/>
            <a:ext cx="9144000" cy="5085184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〈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鄭事紀略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〉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：「誕降之前一日，天晴霽無片雲。薄暮，忽有雷破土窟而出，煙霾漲天，人對面不可辨。天明，諜者言島中有鯨鯢長數十尺，雞鳴風始定，魚亦不見，相譁以為妖怪云。是夕，成功生，人奇之」。 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〈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赤崁筆談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〉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：「鄭成功起兵，荼毒濱海，民間患之；有問善知識云：「此何孽、肆毒若是？」答 曰：「乃東海長鯨也！」 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鯨魚閩南語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，音讀 </a:t>
            </a:r>
            <a:r>
              <a:rPr lang="en-US" altLang="zh-TW" sz="3200" b="1" dirty="0" err="1">
                <a:solidFill>
                  <a:schemeClr val="tx1"/>
                </a:solidFill>
                <a:latin typeface="+mn-ea"/>
              </a:rPr>
              <a:t>hái-ang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或 </a:t>
            </a:r>
            <a:r>
              <a:rPr lang="en-US" altLang="zh-TW" sz="3200" b="1" dirty="0" err="1">
                <a:solidFill>
                  <a:schemeClr val="tx1"/>
                </a:solidFill>
                <a:latin typeface="+mn-ea"/>
              </a:rPr>
              <a:t>hái-iang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" y="866936"/>
            <a:ext cx="9224415" cy="59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8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88640"/>
            <a:ext cx="7125113" cy="924475"/>
          </a:xfrm>
        </p:spPr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鄭成功成長史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268760"/>
            <a:ext cx="5638353" cy="5050639"/>
          </a:xfrm>
        </p:spPr>
        <p:txBody>
          <a:bodyPr anchor="t">
            <a:normAutofit/>
          </a:bodyPr>
          <a:lstStyle/>
          <a:p>
            <a:pPr lvl="0" defTabSz="914400" fontAlgn="base">
              <a:lnSpc>
                <a:spcPct val="120000"/>
              </a:lnSpc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七歲回泉州南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安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縣安平鎮。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120000"/>
              </a:lnSpc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1638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年中秀才</a:t>
            </a:r>
            <a:r>
              <a:rPr lang="zh-TW" altLang="en-US" sz="28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en-US" altLang="zh-TW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r>
              <a:rPr lang="zh-TW" altLang="en-US" sz="28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1641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年，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17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歲與董氏結婚。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120000"/>
              </a:lnSpc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1644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年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，入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南京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國子監，拜江浙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名儒錢謙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益為師；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錢謙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益替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他起「大木」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之號。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buClr>
                <a:srgbClr val="FF0000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altLang="zh-TW" sz="2800" b="1" dirty="0" smtClean="0">
                <a:solidFill>
                  <a:prstClr val="black"/>
                </a:solidFill>
                <a:latin typeface="+mj-ea"/>
                <a:ea typeface="+mj-ea"/>
              </a:rPr>
              <a:t>1645</a:t>
            </a:r>
            <a:r>
              <a:rPr lang="zh-TW" altLang="en-US" sz="2800" b="1" dirty="0">
                <a:solidFill>
                  <a:prstClr val="black"/>
                </a:solidFill>
                <a:latin typeface="+mj-ea"/>
                <a:ea typeface="+mj-ea"/>
              </a:rPr>
              <a:t>年母親回南安定居</a:t>
            </a:r>
            <a:r>
              <a:rPr lang="zh-TW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，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，鄭芝龍降清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，田川氏自殺</a:t>
            </a:r>
            <a:r>
              <a:rPr lang="zh-TW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28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120000"/>
              </a:lnSpc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4644" r="33185"/>
          <a:stretch/>
        </p:blipFill>
        <p:spPr>
          <a:xfrm>
            <a:off x="5638353" y="2250000"/>
            <a:ext cx="3559678" cy="460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638353" y="1354129"/>
            <a:ext cx="3505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福建省南安市石井鎮的鄭成功</a:t>
            </a:r>
            <a:r>
              <a:rPr lang="zh-TW" altLang="en-US" sz="2400" dirty="0" smtClean="0">
                <a:solidFill>
                  <a:srgbClr val="FF0000"/>
                </a:solidFill>
              </a:rPr>
              <a:t>紀念館石像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3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0" y="332656"/>
            <a:ext cx="2506324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4624"/>
            <a:ext cx="60960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131840" y="4447366"/>
            <a:ext cx="6096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日本人筆下的鄭成功與父鄭芝龍、母田川氏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鮮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齋永濯畫譜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504" y="3956150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田川氏與鄭成功母子畫像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(</a:t>
            </a:r>
            <a:r>
              <a:rPr lang="zh-TW" altLang="en-US" sz="2400" b="1" dirty="0">
                <a:solidFill>
                  <a:srgbClr val="222222"/>
                </a:solidFill>
                <a:latin typeface="微軟正黑體"/>
              </a:rPr>
              <a:t>白石一郎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1998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每日新聞社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》)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ＭＳ ゴシック" panose="020B0609070205080204" pitchFamily="49" charset="-128"/>
                <a:cs typeface="+mn-cs"/>
              </a:rPr>
              <a:t>田川氏，名マツ</a:t>
            </a:r>
            <a:r>
              <a:rPr kumimoji="0" lang="ja-JP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ＭＳ ゴシック" panose="020B0609070205080204" pitchFamily="49" charset="-128"/>
                <a:cs typeface="+mn-cs"/>
              </a:rPr>
              <a:t>，寫</a:t>
            </a:r>
            <a:r>
              <a:rPr kumimoji="0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ＭＳ ゴシック" panose="020B0609070205080204" pitchFamily="49" charset="-128"/>
                <a:cs typeface="+mn-cs"/>
              </a:rPr>
              <a:t>成「松」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8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" y="432620"/>
            <a:ext cx="4296000" cy="64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44" y="432620"/>
            <a:ext cx="4831486" cy="64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572" y="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泉州安平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0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09638"/>
            <a:ext cx="8351837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9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5925" cy="58388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36096" y="188640"/>
            <a:ext cx="370790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latin typeface="+mj-ea"/>
                <a:ea typeface="+mj-ea"/>
              </a:rPr>
              <a:t>1644</a:t>
            </a:r>
            <a:r>
              <a:rPr lang="zh-TW" altLang="en-US" sz="3200" b="1" dirty="0" smtClean="0">
                <a:latin typeface="+mj-ea"/>
                <a:ea typeface="+mj-ea"/>
              </a:rPr>
              <a:t>李自成</a:t>
            </a:r>
            <a:r>
              <a:rPr lang="zh-TW" altLang="en-US" sz="3200" b="1" dirty="0">
                <a:latin typeface="+mj-ea"/>
                <a:ea typeface="+mj-ea"/>
              </a:rPr>
              <a:t>攻破</a:t>
            </a:r>
            <a:r>
              <a:rPr lang="zh-TW" altLang="en-US" sz="3200" b="1" dirty="0" smtClean="0">
                <a:latin typeface="+mj-ea"/>
                <a:ea typeface="+mj-ea"/>
              </a:rPr>
              <a:t>北京，明朝</a:t>
            </a:r>
            <a:r>
              <a:rPr lang="zh-TW" altLang="en-US" sz="3200" b="1" dirty="0">
                <a:latin typeface="+mj-ea"/>
                <a:ea typeface="+mj-ea"/>
              </a:rPr>
              <a:t>滅亡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清</a:t>
            </a:r>
            <a:r>
              <a:rPr lang="zh-TW" altLang="en-US" sz="3200" b="1" dirty="0">
                <a:latin typeface="+mj-ea"/>
                <a:ea typeface="+mj-ea"/>
              </a:rPr>
              <a:t>軍入關</a:t>
            </a:r>
            <a:r>
              <a:rPr lang="zh-TW" altLang="en-US" sz="3200" b="1" dirty="0" smtClean="0">
                <a:latin typeface="+mj-ea"/>
                <a:ea typeface="+mj-ea"/>
              </a:rPr>
              <a:t>，明朝</a:t>
            </a:r>
            <a:r>
              <a:rPr lang="zh-TW" altLang="en-US" sz="3200" b="1" dirty="0">
                <a:latin typeface="+mj-ea"/>
                <a:ea typeface="+mj-ea"/>
              </a:rPr>
              <a:t>遺臣逃往南方。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擁</a:t>
            </a:r>
            <a:r>
              <a:rPr lang="zh-TW" altLang="en-US" sz="3200" b="1" dirty="0">
                <a:latin typeface="+mj-ea"/>
                <a:ea typeface="+mj-ea"/>
              </a:rPr>
              <a:t>立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朱由崧</a:t>
            </a:r>
            <a:r>
              <a:rPr lang="zh-TW" altLang="en-US" sz="3200" b="1" dirty="0">
                <a:latin typeface="+mj-ea"/>
                <a:ea typeface="+mj-ea"/>
              </a:rPr>
              <a:t>登基，改元「弘光」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latin typeface="+mj-ea"/>
                <a:ea typeface="+mj-ea"/>
              </a:rPr>
              <a:t>1645</a:t>
            </a:r>
            <a:r>
              <a:rPr lang="zh-TW" altLang="en-US" sz="3200" b="1" dirty="0" smtClean="0">
                <a:latin typeface="+mj-ea"/>
                <a:ea typeface="+mj-ea"/>
              </a:rPr>
              <a:t>年，</a:t>
            </a:r>
            <a:r>
              <a:rPr lang="zh-TW" altLang="en-US" sz="3200" b="1" dirty="0">
                <a:latin typeface="+mj-ea"/>
                <a:ea typeface="+mj-ea"/>
              </a:rPr>
              <a:t>清兵南下攻占南京，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弘光</a:t>
            </a:r>
            <a:r>
              <a:rPr lang="zh-TW" altLang="en-US" sz="3200" b="1" dirty="0">
                <a:latin typeface="+mj-ea"/>
                <a:ea typeface="+mj-ea"/>
              </a:rPr>
              <a:t>帝被殺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鄭芝龍扶植</a:t>
            </a:r>
            <a:r>
              <a:rPr lang="zh-TW" altLang="en-US" sz="3200" b="1" dirty="0">
                <a:latin typeface="+mj-ea"/>
                <a:ea typeface="+mj-ea"/>
              </a:rPr>
              <a:t>唐王朱聿鍵在於福州稱帝，號「隆武」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22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254"/>
            <a:ext cx="7764721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11560" y="3861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791" y="4725144"/>
            <a:ext cx="91085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朱由崧</a:t>
            </a:r>
            <a:r>
              <a:rPr kumimoji="1"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1644</a:t>
            </a:r>
            <a:r>
              <a:rPr kumimoji="1"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 </a:t>
            </a:r>
            <a:r>
              <a:rPr kumimoji="1"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- </a:t>
            </a:r>
            <a:r>
              <a:rPr kumimoji="1"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1645</a:t>
            </a:r>
            <a:r>
              <a:rPr kumimoji="1"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年），福王，</a:t>
            </a:r>
            <a:r>
              <a:rPr kumimoji="1"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年號弘光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朱聿鍵（</a:t>
            </a:r>
            <a:r>
              <a:rPr kumimoji="1"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1645</a:t>
            </a:r>
            <a:r>
              <a:rPr kumimoji="1"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 </a:t>
            </a:r>
            <a:r>
              <a:rPr kumimoji="1"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- </a:t>
            </a:r>
            <a:r>
              <a:rPr kumimoji="1"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1646</a:t>
            </a:r>
            <a:r>
              <a:rPr kumimoji="1"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年），唐王，</a:t>
            </a:r>
            <a:r>
              <a:rPr kumimoji="1"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年號隆武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b="1" dirty="0">
                <a:latin typeface="+mj-ea"/>
                <a:ea typeface="+mj-ea"/>
              </a:rPr>
              <a:t>朱聿</a:t>
            </a:r>
            <a:r>
              <a:rPr kumimoji="1" lang="zh-TW" altLang="en-US" sz="3200" b="1" dirty="0" smtClean="0">
                <a:latin typeface="+mj-ea"/>
                <a:ea typeface="+mj-ea"/>
              </a:rPr>
              <a:t>鐭（</a:t>
            </a:r>
            <a:r>
              <a:rPr kumimoji="1" lang="en-US" altLang="zh-TW" sz="3200" b="1" dirty="0" smtClean="0">
                <a:latin typeface="+mj-ea"/>
                <a:ea typeface="+mj-ea"/>
              </a:rPr>
              <a:t>1646</a:t>
            </a:r>
            <a:r>
              <a:rPr kumimoji="1" lang="zh-TW" altLang="en-US" sz="3200" b="1" dirty="0">
                <a:latin typeface="+mj-ea"/>
                <a:ea typeface="+mj-ea"/>
              </a:rPr>
              <a:t> </a:t>
            </a:r>
            <a:r>
              <a:rPr kumimoji="1" lang="en-US" altLang="zh-TW" sz="3200" b="1" dirty="0">
                <a:latin typeface="+mj-ea"/>
                <a:ea typeface="+mj-ea"/>
              </a:rPr>
              <a:t>- </a:t>
            </a:r>
            <a:r>
              <a:rPr kumimoji="1" lang="en-US" altLang="zh-TW" sz="3200" b="1" dirty="0" smtClean="0">
                <a:latin typeface="+mj-ea"/>
                <a:ea typeface="+mj-ea"/>
              </a:rPr>
              <a:t>1647</a:t>
            </a:r>
            <a:r>
              <a:rPr kumimoji="1" lang="zh-TW" altLang="en-US" sz="3200" b="1" dirty="0" smtClean="0">
                <a:latin typeface="+mj-ea"/>
                <a:ea typeface="+mj-ea"/>
              </a:rPr>
              <a:t>年），</a:t>
            </a:r>
            <a:r>
              <a:rPr kumimoji="1" lang="zh-TW" altLang="en-US" sz="3200" b="1" dirty="0">
                <a:latin typeface="+mj-ea"/>
                <a:ea typeface="+mj-ea"/>
              </a:rPr>
              <a:t>魯王</a:t>
            </a:r>
            <a:r>
              <a:rPr kumimoji="1" lang="zh-TW" altLang="en-US" sz="3200" b="1" dirty="0" smtClean="0">
                <a:latin typeface="+mj-ea"/>
                <a:ea typeface="+mj-ea"/>
              </a:rPr>
              <a:t>，</a:t>
            </a:r>
            <a:r>
              <a:rPr kumimoji="1" lang="zh-TW" altLang="en-US" sz="3200" b="1" dirty="0">
                <a:latin typeface="+mj-ea"/>
                <a:ea typeface="+mj-ea"/>
              </a:rPr>
              <a:t>年號紹</a:t>
            </a:r>
            <a:r>
              <a:rPr kumimoji="1" lang="zh-TW" altLang="en-US" sz="3200" b="1" dirty="0" smtClean="0">
                <a:latin typeface="+mj-ea"/>
                <a:ea typeface="+mj-ea"/>
              </a:rPr>
              <a:t>武</a:t>
            </a:r>
            <a:endParaRPr kumimoji="1" lang="en-US" altLang="zh-TW" sz="3200" b="1" dirty="0" smtClean="0">
              <a:latin typeface="+mj-ea"/>
              <a:ea typeface="+mj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b="1" dirty="0" smtClean="0">
                <a:latin typeface="+mj-ea"/>
                <a:ea typeface="+mj-ea"/>
              </a:rPr>
              <a:t>朱由榔</a:t>
            </a:r>
            <a:r>
              <a:rPr kumimoji="1"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kumimoji="1" lang="en-US" altLang="zh-TW" sz="3200" b="1" dirty="0" smtClean="0">
                <a:solidFill>
                  <a:prstClr val="black"/>
                </a:solidFill>
                <a:latin typeface="+mj-ea"/>
                <a:ea typeface="+mj-ea"/>
              </a:rPr>
              <a:t>1646</a:t>
            </a:r>
            <a:r>
              <a:rPr kumimoji="1"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 </a:t>
            </a:r>
            <a:r>
              <a:rPr kumimoji="1"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- </a:t>
            </a:r>
            <a:r>
              <a:rPr kumimoji="1" lang="en-US" altLang="zh-TW" sz="3200" b="1" dirty="0" smtClean="0">
                <a:solidFill>
                  <a:prstClr val="black"/>
                </a:solidFill>
                <a:latin typeface="+mj-ea"/>
                <a:ea typeface="+mj-ea"/>
              </a:rPr>
              <a:t>1661</a:t>
            </a:r>
            <a:r>
              <a:rPr kumimoji="1"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年），</a:t>
            </a:r>
            <a:r>
              <a:rPr kumimoji="1"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桂王</a:t>
            </a:r>
            <a:r>
              <a:rPr kumimoji="1"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，</a:t>
            </a:r>
            <a:r>
              <a:rPr kumimoji="1"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年號永曆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3200" dirty="0">
              <a:solidFill>
                <a:prstClr val="white"/>
              </a:solidFill>
              <a:latin typeface="+mj-ea"/>
              <a:ea typeface="+mj-ea"/>
            </a:endParaRPr>
          </a:p>
          <a:p>
            <a:endParaRPr lang="zh-TW" altLang="en-US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39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7068"/>
            <a:ext cx="8748464" cy="53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99592" y="548680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</a:rPr>
              <a:t>鄭成功一生行述經歷表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2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2681" cy="6876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516216" y="764704"/>
            <a:ext cx="23807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hlinkClick r:id="rId3"/>
              </a:rPr>
              <a:t>鄭成功驅荷 </a:t>
            </a:r>
            <a:endParaRPr lang="zh-TW" altLang="en-US" sz="3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452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760" y="0"/>
            <a:ext cx="3922598" cy="924475"/>
          </a:xfrm>
        </p:spPr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解構鄭成功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836713"/>
            <a:ext cx="45719" cy="6021288"/>
          </a:xfrm>
        </p:spPr>
        <p:txBody>
          <a:bodyPr anchor="t"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endParaRPr lang="zh-TW" altLang="en-US" sz="2000" dirty="0"/>
          </a:p>
        </p:txBody>
      </p:sp>
      <p:pic>
        <p:nvPicPr>
          <p:cNvPr id="3074" name="Picture 2" descr="C:\Users\User\Desktop\10408152_933005290064543_9144148095085843988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3432000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603842_933004583397947_7143034159814554484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910" y="3294000"/>
            <a:ext cx="576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89937" y="4614"/>
            <a:ext cx="5760000" cy="378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臺灣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人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視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鄭成功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為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「民族英雄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」，因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中日混血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，日本人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認為是第一個統治臺灣的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日本人</a:t>
            </a:r>
            <a:r>
              <a:rPr lang="zh-TW" altLang="en-US" sz="2800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en-US" altLang="zh-TW" sz="2800" b="1" dirty="0" smtClean="0">
              <a:solidFill>
                <a:srgbClr val="000000"/>
              </a:solidFill>
              <a:latin typeface="微軟正黑體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荷蘭人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眼中，他卻是海盜、東方惡魔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。</a:t>
            </a:r>
            <a:endParaRPr lang="en-US" altLang="zh-TW" sz="2800" b="1" dirty="0" smtClean="0">
              <a:solidFill>
                <a:srgbClr val="000000"/>
              </a:solidFill>
              <a:latin typeface="微軟正黑體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歷史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有多種</a:t>
            </a:r>
            <a:r>
              <a:rPr lang="zh-TW" altLang="en-US" sz="2800" b="1" dirty="0" smtClean="0">
                <a:solidFill>
                  <a:srgbClr val="000000"/>
                </a:solidFill>
                <a:latin typeface="微軟正黑體"/>
              </a:rPr>
              <a:t>面貌，</a:t>
            </a:r>
            <a:r>
              <a:rPr lang="zh-TW" altLang="en-US" sz="2800" b="1" dirty="0">
                <a:solidFill>
                  <a:srgbClr val="000000"/>
                </a:solidFill>
                <a:latin typeface="微軟正黑體"/>
              </a:rPr>
              <a:t>真實的面貌卻依然是個謎。</a:t>
            </a:r>
            <a:endParaRPr lang="zh-TW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微軟正黑體"/>
            </a:endParaRP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28575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" y="5138589"/>
            <a:ext cx="3037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prstClr val="black"/>
                </a:solidFill>
                <a:latin typeface="Arial"/>
              </a:rPr>
              <a:t>台灣歷史博物館</a:t>
            </a:r>
            <a:r>
              <a:rPr lang="zh-TW" altLang="en-US" sz="2000" b="1" dirty="0">
                <a:solidFill>
                  <a:prstClr val="black"/>
                </a:solidFill>
                <a:latin typeface="Arial"/>
              </a:rPr>
              <a:t>鎮館寶「鄭成功畫像</a:t>
            </a:r>
            <a:r>
              <a:rPr lang="zh-TW" altLang="en-US" sz="2000" b="1" dirty="0" smtClean="0">
                <a:solidFill>
                  <a:prstClr val="black"/>
                </a:solidFill>
                <a:latin typeface="Arial"/>
              </a:rPr>
              <a:t>」</a:t>
            </a:r>
            <a:r>
              <a:rPr lang="zh-TW" altLang="en-US" sz="2000" b="1" dirty="0">
                <a:solidFill>
                  <a:prstClr val="black"/>
                </a:solidFill>
                <a:latin typeface="Arial"/>
              </a:rPr>
              <a:t>台博館對外宣稱這是「最接近鄭成功真人」的一幅畫。</a:t>
            </a:r>
            <a:endParaRPr lang="zh-TW" altLang="en-US" sz="2000" b="1" dirty="0">
              <a:solidFill>
                <a:prstClr val="black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4664"/>
            <a:ext cx="28575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216670" y="3312995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prstClr val="black"/>
                </a:solidFill>
                <a:latin typeface="Arial"/>
              </a:rPr>
              <a:t>十七世紀荷蘭版畫裡的鄭成功（右），形象猶如韃靼， 有被妖魔化的傾向。</a:t>
            </a:r>
            <a:endParaRPr lang="zh-TW" altLang="en-US" sz="2000" b="1" dirty="0">
              <a:solidFill>
                <a:prstClr val="black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4664"/>
            <a:ext cx="28575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156177" y="4675753"/>
            <a:ext cx="2987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prstClr val="black"/>
                </a:solidFill>
                <a:latin typeface="Arial"/>
              </a:rPr>
              <a:t>「鄭成功弈棋圖」（局部）的廈門摹本，圖中的鄭成功瘦削具家族特徵。</a:t>
            </a:r>
            <a:endParaRPr lang="zh-TW" altLang="en-US" sz="2000" b="1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35896" y="602128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鄭成功的不同面貌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196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1108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鄭成功與正室董夫人畫像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096000" y="39067"/>
            <a:ext cx="3048000" cy="35394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鄭成功鐵面無情，兒子鄭經的不倫事件曝光後，盛怒之下曾下令誅殺鄭經以以及「治家不嚴」的董夫人。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9512" y="6093296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董氏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青年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時代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鄭經生母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3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誓師抗清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 lvl="0" defTabSz="914400" fontAlgn="base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1646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年隆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武帝駕崩、母親切腹、父親降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清，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國仇家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恨，</a:t>
            </a:r>
            <a:r>
              <a:rPr lang="zh-TW" altLang="en-US" sz="3200" b="1" dirty="0" smtClean="0">
                <a:solidFill>
                  <a:schemeClr val="tx1"/>
                </a:solidFill>
              </a:rPr>
              <a:t>於是</a:t>
            </a:r>
            <a:r>
              <a:rPr lang="zh-TW" altLang="en-US" sz="3200" b="1" dirty="0">
                <a:solidFill>
                  <a:schemeClr val="tx1"/>
                </a:solidFill>
              </a:rPr>
              <a:t>為隆武帝發喪，縞素</a:t>
            </a:r>
            <a:r>
              <a:rPr lang="zh-TW" altLang="en-US" sz="3200" b="1" dirty="0" smtClean="0">
                <a:solidFill>
                  <a:schemeClr val="tx1"/>
                </a:solidFill>
              </a:rPr>
              <a:t>起兵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。 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鄭成功哭廟、焚儒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服，利用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鄭芝龍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的兒子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名義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，海外貿易便全歸於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鄭成功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收編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鄭芝龍的舊部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，結集數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千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兵力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1647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年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月在烈嶼（小金門），以「忠孝伯招討大將軍罪臣國姓」之名誓師反清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奉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永曆帝為正朔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1651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年鄭成功控制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金、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廈為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抗清根據地，掌控閩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海，成為抗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清的主要勢力。</a:t>
            </a:r>
          </a:p>
          <a:p>
            <a:pPr lvl="0" defTabSz="914400" fontAlgn="base">
              <a:buClr>
                <a:srgbClr val="FF0000"/>
              </a:buClr>
              <a:buSzPct val="60000"/>
              <a:buFont typeface="Wingdings" panose="05000000000000000000" pitchFamily="2" charset="2"/>
              <a:buChar char="Ø"/>
            </a:pP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81" y="0"/>
            <a:ext cx="42100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鄭成功的性格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鄭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聯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說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：「少年乳臭，虛名而已。何足介意？」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1651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年清軍偷襲廈門，坐鎮的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鄭芝莞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「席捲珍寶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， 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棄城下船」 ，鄭成功將叔父斬首示眾。可見嚴峻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冷酷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，不近人情。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性格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偏狹、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激烈剛愎自用、易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暴氣急、怒殺人、容易聽信讒言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，對親人和妻妾毫不寬貸。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雙重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面貌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堅毅果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敢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、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聰穎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過人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，重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忠誠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卻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也多疑、易怒、殘暴。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有躁鬱症的可能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+mj-ea"/>
              </a:rPr>
              <a:t>施</a:t>
            </a:r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琅與鄭成功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12772"/>
            <a:ext cx="6550315" cy="5050639"/>
          </a:xfrm>
        </p:spPr>
        <p:txBody>
          <a:bodyPr anchor="t">
            <a:noAutofit/>
          </a:bodyPr>
          <a:lstStyle/>
          <a:p>
            <a:pPr lvl="0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施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琅是鄭芝龍的部將，投靠鄭成功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，成為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鄭成功的重要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將領。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施琅自負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自傲，恃才而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驕，鄭成功對施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琅傲慢的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個性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常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難以容忍。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施琅的親兵曾德私下請求鄭成功提拔為親隨，施琅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獲悉，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問斬曾德。</a:t>
            </a:r>
          </a:p>
          <a:p>
            <a:pPr lvl="0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成功極為不滿施琅行徑，將施琅及其父、弟等人軟禁，施琅逃出降清。</a:t>
            </a:r>
          </a:p>
          <a:p>
            <a:pPr marL="0" lvl="0" indent="0">
              <a:spcAft>
                <a:spcPts val="0"/>
              </a:spcAft>
              <a:buClr>
                <a:srgbClr val="FF0000"/>
              </a:buClr>
              <a:buNone/>
            </a:pP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916832"/>
            <a:ext cx="26860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鄭芝龍</a:t>
            </a: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1604-1661</a:t>
            </a: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prstClr val="black"/>
                </a:solidFill>
                <a:latin typeface="微軟正黑體"/>
              </a:rPr>
              <a:t>鄭芝龍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稱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一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官</a:t>
            </a:r>
            <a:r>
              <a:rPr lang="zh-TW" altLang="en-US" sz="2800" b="1" dirty="0" smtClean="0">
                <a:solidFill>
                  <a:schemeClr val="tx1"/>
                </a:solidFill>
                <a:latin typeface="細明體"/>
                <a:ea typeface="細明體"/>
              </a:rPr>
              <a:t>，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「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I-</a:t>
            </a:r>
            <a:r>
              <a:rPr lang="en-US" altLang="zh-TW" sz="2800" b="1" dirty="0" err="1" smtClean="0">
                <a:solidFill>
                  <a:schemeClr val="tx1"/>
                </a:solidFill>
                <a:latin typeface="+mj-ea"/>
                <a:ea typeface="+mj-ea"/>
              </a:rPr>
              <a:t>quan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」</a:t>
            </a:r>
            <a:r>
              <a:rPr lang="zh-TW" altLang="en-US" sz="2800" b="1" dirty="0" smtClean="0">
                <a:solidFill>
                  <a:schemeClr val="tx1"/>
                </a:solidFill>
                <a:latin typeface="新細明體"/>
                <a:ea typeface="新細明體"/>
              </a:rPr>
              <a:t>。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少時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性情浪蕩，面貌姣好，髮猶被面，有膂力，好拳棒。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兄弟有芝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虎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、芝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麟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、芝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鳳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、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芝豹。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泉州南安縣人，先娶陳氏，繼娶日本人田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川氏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2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至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澳門跟舅父黃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程習商，</a:t>
            </a:r>
            <a:r>
              <a:rPr lang="zh-TW" altLang="en-US" sz="2800" b="1" dirty="0">
                <a:solidFill>
                  <a:prstClr val="black"/>
                </a:solidFill>
                <a:latin typeface="+mj-ea"/>
                <a:ea typeface="+mj-ea"/>
              </a:rPr>
              <a:t>諳葡萄牙，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受洗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天主教，教名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Nicolas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 。</a:t>
            </a:r>
            <a:endParaRPr lang="en-US" altLang="zh-TW" sz="2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在日本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平戶，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結識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海商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李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旦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，「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中國甲必丹」（</a:t>
            </a:r>
            <a:r>
              <a:rPr lang="en-US" altLang="zh-TW" sz="2800" b="1" dirty="0">
                <a:solidFill>
                  <a:schemeClr val="tx1"/>
                </a:solidFill>
                <a:latin typeface="+mj-ea"/>
                <a:ea typeface="+mj-ea"/>
              </a:rPr>
              <a:t>Captain 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China</a:t>
            </a:r>
            <a:r>
              <a:rPr lang="zh-TW" altLang="en-US" sz="2800" b="1" dirty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）</a:t>
            </a:r>
            <a:r>
              <a:rPr lang="zh-TW" altLang="en-US" sz="2800" b="1" dirty="0" smtClean="0">
                <a:solidFill>
                  <a:prstClr val="black"/>
                </a:solidFill>
                <a:latin typeface="微軟正黑體"/>
              </a:rPr>
              <a:t>甚</a:t>
            </a:r>
            <a:r>
              <a:rPr lang="zh-TW" altLang="en-US" sz="2800" b="1" dirty="0">
                <a:solidFill>
                  <a:prstClr val="black"/>
                </a:solidFill>
                <a:latin typeface="微軟正黑體"/>
              </a:rPr>
              <a:t>受</a:t>
            </a:r>
            <a:r>
              <a:rPr lang="zh-TW" altLang="en-US" sz="2800" b="1" dirty="0" smtClean="0">
                <a:solidFill>
                  <a:prstClr val="black"/>
                </a:solidFill>
                <a:latin typeface="微軟正黑體"/>
              </a:rPr>
              <a:t>器重</a:t>
            </a:r>
            <a:r>
              <a:rPr lang="zh-TW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，推薦</a:t>
            </a:r>
            <a:r>
              <a:rPr lang="zh-TW" altLang="en-US" sz="2800" b="1" dirty="0">
                <a:solidFill>
                  <a:prstClr val="black"/>
                </a:solidFill>
                <a:latin typeface="+mj-ea"/>
                <a:ea typeface="+mj-ea"/>
              </a:rPr>
              <a:t>鄭芝龍為荷蘭的翻譯</a:t>
            </a:r>
            <a:r>
              <a:rPr lang="zh-TW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，得到</a:t>
            </a:r>
            <a:r>
              <a:rPr lang="zh-TW" altLang="en-US" sz="2800" b="1" dirty="0">
                <a:solidFill>
                  <a:prstClr val="black"/>
                </a:solidFill>
                <a:latin typeface="+mj-ea"/>
                <a:ea typeface="+mj-ea"/>
              </a:rPr>
              <a:t>荷蘭人信任。</a:t>
            </a:r>
            <a:r>
              <a:rPr lang="zh-TW" altLang="en-US" sz="2800" b="1" dirty="0">
                <a:solidFill>
                  <a:prstClr val="black"/>
                </a:solidFill>
                <a:latin typeface="+mj-ea"/>
                <a:ea typeface="+mj-ea"/>
                <a:hlinkClick r:id="rId2"/>
              </a:rPr>
              <a:t>年少鄭芝龍</a:t>
            </a:r>
            <a:endParaRPr lang="en-US" altLang="zh-TW" sz="2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ts val="3840"/>
              </a:lnSpc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鄭成功與清廷和談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 lvl="0">
              <a:lnSpc>
                <a:spcPct val="11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1652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年魯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王兵敗，鄭成功成為抗清唯一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勢力。</a:t>
            </a: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1652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年到</a:t>
            </a: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1654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年，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清廷與鄭成功四次和談。</a:t>
            </a: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1653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年封成功為海澄公，鄭成功非但不接受。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1654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年雙方準備會談，因接見禮儀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意見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不同而罷，鄭成功趁機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在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沿海以及控制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地區徵糧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清朝與鄭成功的和談，鄭方無法接受剃髮易服，改奉年號。</a:t>
            </a: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鄭成功的「驕橫」「不識時務」，清廷議和失敗後，實施海禁政策，並加強水軍實力。</a:t>
            </a:r>
          </a:p>
          <a:p>
            <a:pPr marL="0" lvl="0" indent="0">
              <a:lnSpc>
                <a:spcPct val="110000"/>
              </a:lnSpc>
              <a:spcAft>
                <a:spcPts val="0"/>
              </a:spcAft>
              <a:buClr>
                <a:srgbClr val="FF0000"/>
              </a:buClr>
              <a:buNone/>
            </a:pP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0" lvl="0" indent="0">
              <a:lnSpc>
                <a:spcPct val="110000"/>
              </a:lnSpc>
              <a:spcAft>
                <a:spcPts val="0"/>
              </a:spcAft>
              <a:buClr>
                <a:srgbClr val="FF0000"/>
              </a:buClr>
              <a:buNone/>
            </a:pP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ææ¸é«®å¼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475"/>
            <a:ext cx="6105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0"/>
            <a:ext cx="42862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3528" y="332656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薙髮象徵「華夷之辨」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73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鄭軍北伐，清軍逆轉勝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1656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年清軍與鄭軍交戰，清水師遇颶風失敗。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1658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年發動北伐，遇大風士兵淹死將近八千，三個兒子戰死，軍心士氣大失。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1659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年圍攻南京失敗，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南京之役兵士傷亡慘重，戰船、軍糧損失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，部下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叛逃，軍心嚴重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打擊。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鄭成功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啟開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議和，但局勢對清廷有利，要求鄭成功剃髮自行求見。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249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t="1703" r="45955" b="-1703"/>
          <a:stretch/>
        </p:blipFill>
        <p:spPr bwMode="auto">
          <a:xfrm>
            <a:off x="-7962" y="-21730"/>
            <a:ext cx="4986337" cy="68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4" y="-10294"/>
            <a:ext cx="4670043" cy="66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3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577"/>
            <a:ext cx="9173054" cy="6084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691680" y="26064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廈門與金門位置圖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7215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東征臺灣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1660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年降將黃梧、施琅逼攻廈門兵敗，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鄭成功守住金門、廈門財源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無匱，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但糧食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卻無法解決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何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斌攜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臺灣地圖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，建議鄭成功攻臺</a:t>
            </a:r>
            <a:r>
              <a:rPr lang="en-US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面對困境，鄭成功果斷決心東征臺灣。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何斌說明臺灣田園萬頃，沃野千里，臺灣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垂手可得。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攻臺面臨將領二心，將領對臺灣存有疑心，大都反對移師臺灣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zh-TW" altLang="en-US" sz="320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5" y="2667000"/>
            <a:ext cx="25241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2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攻佔臺灣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252520" cy="5063702"/>
          </a:xfrm>
        </p:spPr>
        <p:txBody>
          <a:bodyPr anchor="t">
            <a:normAutofit/>
          </a:bodyPr>
          <a:lstStyle/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鄭成功安撫將領「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暫寄軍旅，養晦待時，非為貪戀海外，苟延安樂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」。 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「我欲平克臺灣，以為根本之地，安頓將領家眷，然後東征西討，無內顧之憂，並可生聚教訓也」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令鄭經監守金門、廈門，親自帶兵攻打臺灣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1661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年鄭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成功率將兵二萬多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人，戰船數百艘，由金門出航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，經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鹿耳門港入臺江內海，以重兵圍困赤崁城，切斷與熱蘭遮城的聯繫。</a:t>
            </a: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 marL="0" indent="0">
              <a:buClr>
                <a:srgbClr val="C00000"/>
              </a:buClr>
              <a:buNone/>
            </a:pP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34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2517" r="5841"/>
          <a:stretch/>
        </p:blipFill>
        <p:spPr bwMode="auto">
          <a:xfrm>
            <a:off x="755576" y="160288"/>
            <a:ext cx="7023100" cy="669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5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25" y="-195263"/>
            <a:ext cx="10382250" cy="72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" y="29840"/>
            <a:ext cx="9192985" cy="73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3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5"/>
            <a:ext cx="4860032" cy="924475"/>
          </a:xfrm>
        </p:spPr>
        <p:txBody>
          <a:bodyPr/>
          <a:lstStyle/>
          <a:p>
            <a:r>
              <a:rPr lang="zh-TW" altLang="en-US" sz="4000" b="1" dirty="0" smtClean="0">
                <a:solidFill>
                  <a:srgbClr val="FF0000"/>
                </a:solidFill>
              </a:rPr>
              <a:t>鄭芝龍及其後代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" y="2420888"/>
            <a:ext cx="4935488" cy="412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241257"/>
              </p:ext>
            </p:extLst>
          </p:nvPr>
        </p:nvGraphicFramePr>
        <p:xfrm>
          <a:off x="4967536" y="0"/>
          <a:ext cx="4176464" cy="6636421"/>
        </p:xfrm>
        <a:graphic>
          <a:graphicData uri="http://schemas.openxmlformats.org/drawingml/2006/table">
            <a:tbl>
              <a:tblPr/>
              <a:tblGrid>
                <a:gridCol w="586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3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4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38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排行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封號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名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生年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卒年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生母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031"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sng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3" tooltip="世子、監國 (頁面不存在)"/>
                        </a:rPr>
                        <a:t>世子</a:t>
                      </a:r>
                      <a:r>
                        <a:rPr lang="zh-TW" altLang="en-US" sz="1600" b="1" u="sng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3" tooltip="世子、監國 (頁面不存在)"/>
                        </a:rPr>
                        <a:t>、</a:t>
                      </a:r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3" tooltip="世子、監國 (頁面不存在)"/>
                        </a:rPr>
                        <a:t>監國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4" tooltip="鄭克臧"/>
                        </a:rPr>
                        <a:t>鄭</a:t>
                      </a:r>
                      <a:r>
                        <a:rPr lang="zh-TW" altLang="en-US" sz="16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4" tooltip="鄭克臧"/>
                        </a:rPr>
                        <a:t>克</a:t>
                      </a:r>
                      <a:r>
                        <a:rPr kumimoji="0" lang="zh-TW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𡒉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1664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1681</a:t>
                      </a:r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5" tooltip="陳昭娘"/>
                        </a:rPr>
                        <a:t>陳昭娘</a:t>
                      </a:r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903">
                <a:tc>
                  <a:txBody>
                    <a:bodyPr/>
                    <a:lstStyle/>
                    <a:p>
                      <a:r>
                        <a:rPr lang="en-US" altLang="zh-TW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6" tooltip="延平王"/>
                        </a:rPr>
                        <a:t>延平王</a:t>
                      </a:r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7" tooltip="鄭克塽"/>
                        </a:rPr>
                        <a:t>鄭克塽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1670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1707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8" tooltip="黃氏"/>
                        </a:rPr>
                        <a:t>黃氏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234">
                <a:tc>
                  <a:txBody>
                    <a:bodyPr/>
                    <a:lstStyle/>
                    <a:p>
                      <a:r>
                        <a:rPr lang="en-US" altLang="zh-TW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鎮國將軍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9" tooltip="鄭克壆"/>
                        </a:rPr>
                        <a:t>鄭克壆</a:t>
                      </a:r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未知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234">
                <a:tc>
                  <a:txBody>
                    <a:bodyPr/>
                    <a:lstStyle/>
                    <a:p>
                      <a:r>
                        <a:rPr lang="en-US" altLang="zh-TW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鎮國將軍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10" tooltip="鄭克均 (頁面不存在)"/>
                        </a:rPr>
                        <a:t>鄭克均</a:t>
                      </a:r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未知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234">
                <a:tc>
                  <a:txBody>
                    <a:bodyPr/>
                    <a:lstStyle/>
                    <a:p>
                      <a:r>
                        <a:rPr lang="en-US" altLang="zh-TW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鎮國將軍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11" tooltip="鄭克拔 (頁面不存在)"/>
                        </a:rPr>
                        <a:t>鄭克拔</a:t>
                      </a:r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未知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6234">
                <a:tc>
                  <a:txBody>
                    <a:bodyPr/>
                    <a:lstStyle/>
                    <a:p>
                      <a:r>
                        <a:rPr lang="en-US" altLang="zh-TW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鎮國將軍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12" tooltip="鄭克商 (頁面不存在)"/>
                        </a:rPr>
                        <a:t>鄭克商</a:t>
                      </a:r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未知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6234">
                <a:tc>
                  <a:txBody>
                    <a:bodyPr/>
                    <a:lstStyle/>
                    <a:p>
                      <a:r>
                        <a:rPr lang="en-US" altLang="zh-TW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鎮國將軍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13" tooltip="鄭克圻 (頁面不存在)"/>
                        </a:rPr>
                        <a:t>鄭克圻</a:t>
                      </a:r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未知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4796">
                <a:tc>
                  <a:txBody>
                    <a:bodyPr/>
                    <a:lstStyle/>
                    <a:p>
                      <a:r>
                        <a:rPr lang="en-US" altLang="zh-TW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鎮國將軍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14" tooltip="鄭克塙 (頁面不存在)"/>
                        </a:rPr>
                        <a:t>鄭克塙</a:t>
                      </a:r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b="1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未知</a:t>
                      </a:r>
                    </a:p>
                  </a:txBody>
                  <a:tcPr marL="50036" marR="50036" marT="25018" marB="2501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2048" y="953050"/>
            <a:ext cx="4935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rgbClr val="202122"/>
                </a:solidFill>
                <a:latin typeface="+mj-ea"/>
                <a:ea typeface="+mj-ea"/>
              </a:rPr>
              <a:t>兄弟五人的排序：鄭芝龍</a:t>
            </a:r>
            <a:r>
              <a:rPr lang="zh-TW" altLang="en-US" sz="2400" dirty="0">
                <a:solidFill>
                  <a:srgbClr val="202122"/>
                </a:solidFill>
                <a:latin typeface="+mj-ea"/>
                <a:ea typeface="+mj-ea"/>
              </a:rPr>
              <a:t>、鄭芝虎、鄭芝麟、鄭芝鳳、鄭芝豹。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92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驅逐荷蘭人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252520" cy="5063702"/>
          </a:xfrm>
        </p:spPr>
        <p:txBody>
          <a:bodyPr anchor="t">
            <a:normAutofit/>
          </a:bodyPr>
          <a:lstStyle/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鄭成功的兵力單薄，面對荷蘭的洋槍洋砲，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鄭軍主要武器為大刀、弓箭、盾牌等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臺灣長官揆一形容士兵「雙手揮舞著劍，令人畏懼」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熱蘭遮城堅固難攻，乃採封鎖圍困策略。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鄭軍嚴格訓練和作戰經驗豐富，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荷蘭人援兵徒勞無功，彈盡援絕之下，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贏得最後的勝利。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鄭荷雙方在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1662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年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日簽訂正式合約。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01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4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07504" y="44624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</a:rPr>
              <a:t>三百多年前，一位日爾曼商人經過台灣，描繪出看見鄭成功的軍隊攻打熱蘭遮城的情景。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619672" y="652534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C00000"/>
                </a:solidFill>
              </a:rPr>
              <a:t>鐵人部隊的弓箭手打赤腳穿草鞋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6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54" y="205573"/>
            <a:ext cx="9144000" cy="667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9144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布魯克牧師與家人訣別</a:t>
            </a:r>
            <a:b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</a:b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鄭成功軍隊與荷蘭東印度公司長官揆一所率軍隊交戰期間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鄭軍曾派牧師布魯克前往勸揆一投降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然布魯克非旦沒有勸揆一投降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反而鼓勵荷軍堅守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畫面為布魯克回到鄭營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準備向鄭軍復命前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與家人訣別之場景</a:t>
            </a:r>
          </a:p>
        </p:txBody>
      </p:sp>
    </p:spTree>
    <p:extLst>
      <p:ext uri="{BB962C8B-B14F-4D97-AF65-F5344CB8AC3E}">
        <p14:creationId xmlns:p14="http://schemas.microsoft.com/office/powerpoint/2010/main" val="16241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14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3528" y="404664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prstClr val="black"/>
                </a:solidFill>
                <a:latin typeface="微軟正黑體"/>
              </a:rPr>
              <a:t>1662</a:t>
            </a:r>
            <a:r>
              <a:rPr lang="zh-TW" altLang="en-US" sz="3600" b="1" dirty="0">
                <a:solidFill>
                  <a:prstClr val="black"/>
                </a:solidFill>
                <a:latin typeface="微軟正黑體"/>
              </a:rPr>
              <a:t>年鄭荷議和圖</a:t>
            </a:r>
          </a:p>
        </p:txBody>
      </p:sp>
    </p:spTree>
    <p:extLst>
      <p:ext uri="{BB962C8B-B14F-4D97-AF65-F5344CB8AC3E}">
        <p14:creationId xmlns:p14="http://schemas.microsoft.com/office/powerpoint/2010/main" val="31851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67"/>
            <a:ext cx="9144000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" y="0"/>
            <a:ext cx="912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n-ea"/>
                <a:ea typeface="+mn-ea"/>
              </a:rPr>
              <a:t>英雄的尾聲</a:t>
            </a:r>
            <a:endParaRPr lang="zh-TW" altLang="en-US" sz="4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鄭成功入臺不久，永曆皇帝（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39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歲）遇難。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留守金、廈的鄭經與弟弟的乳母有染，鄭成功得知後，令部將到廈門取下鄭經頭顱，並且要鄭經生母自盡（成功的元配董氏）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， 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部將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不敢執行，聯名上書替鄭經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請命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鄭成功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接連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在遭受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父死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君亡子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亂的打擊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1662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年鄭成功病逝，距離占領台灣還不到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個月。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711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" y="0"/>
            <a:ext cx="438785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16456" y="17869"/>
            <a:ext cx="469204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22222"/>
                </a:solidFill>
                <a:latin typeface="+mj-ea"/>
                <a:ea typeface="+mj-ea"/>
              </a:rPr>
              <a:t>1675</a:t>
            </a:r>
            <a:r>
              <a:rPr lang="zh-TW" altLang="en-US" sz="2800" b="1" dirty="0">
                <a:solidFill>
                  <a:srgbClr val="222222"/>
                </a:solidFill>
                <a:latin typeface="+mj-ea"/>
                <a:ea typeface="+mj-ea"/>
              </a:rPr>
              <a:t>年揆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一</a:t>
            </a:r>
            <a:r>
              <a:rPr lang="zh-TW" altLang="en-US" sz="2800" b="1" dirty="0" smtClean="0">
                <a:solidFill>
                  <a:srgbClr val="22222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以</a:t>
            </a:r>
            <a:r>
              <a:rPr lang="zh-TW" altLang="en-US" sz="2800" b="1" dirty="0">
                <a:solidFill>
                  <a:srgbClr val="222222"/>
                </a:solidFill>
                <a:latin typeface="+mj-ea"/>
                <a:ea typeface="+mj-ea"/>
              </a:rPr>
              <a:t>「</a:t>
            </a:r>
            <a:r>
              <a:rPr lang="en-US" altLang="zh-TW" sz="2800" b="1" dirty="0">
                <a:solidFill>
                  <a:srgbClr val="222222"/>
                </a:solidFill>
                <a:latin typeface="+mj-ea"/>
                <a:ea typeface="+mj-ea"/>
              </a:rPr>
              <a:t>C.E.S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」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匿名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出版</a:t>
            </a:r>
            <a:r>
              <a:rPr lang="en-US" altLang="zh-TW" sz="2800" b="1" dirty="0" smtClean="0">
                <a:solidFill>
                  <a:srgbClr val="222222"/>
                </a:solidFill>
                <a:latin typeface="+mj-ea"/>
                <a:ea typeface="+mj-ea"/>
              </a:rPr>
              <a:t>《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被遺誤的臺灣</a:t>
            </a:r>
            <a:r>
              <a:rPr lang="en-US" altLang="zh-TW" sz="2800" b="1" dirty="0" smtClean="0">
                <a:solidFill>
                  <a:srgbClr val="222222"/>
                </a:solidFill>
                <a:latin typeface="+mj-ea"/>
                <a:ea typeface="+mj-ea"/>
              </a:rPr>
              <a:t>》</a:t>
            </a:r>
            <a:r>
              <a:rPr lang="zh-TW" altLang="en-US" sz="2800" b="1" dirty="0">
                <a:solidFill>
                  <a:srgbClr val="222222"/>
                </a:solidFill>
                <a:latin typeface="+mj-ea"/>
                <a:ea typeface="+mj-ea"/>
              </a:rPr>
              <a:t>為自己辯護</a:t>
            </a:r>
            <a:r>
              <a:rPr lang="zh-TW" altLang="en-US" sz="2800" b="1" dirty="0" smtClean="0">
                <a:solidFill>
                  <a:srgbClr val="22222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。 </a:t>
            </a:r>
            <a:endParaRPr lang="en-US" altLang="zh-TW" sz="2800" b="1" dirty="0" smtClean="0">
              <a:solidFill>
                <a:srgbClr val="222222"/>
              </a:solidFill>
              <a:latin typeface="+mj-ea"/>
              <a:ea typeface="+mj-ea"/>
            </a:endParaRPr>
          </a:p>
          <a:p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本書</a:t>
            </a:r>
            <a:r>
              <a:rPr lang="zh-TW" altLang="en-US" sz="2800" b="1" dirty="0">
                <a:solidFill>
                  <a:srgbClr val="222222"/>
                </a:solidFill>
                <a:latin typeface="+mj-ea"/>
                <a:ea typeface="+mj-ea"/>
              </a:rPr>
              <a:t>記錄這場決定台灣命運的關鍵戰役，留下歷史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見證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的</a:t>
            </a:r>
            <a:r>
              <a:rPr lang="zh-TW" altLang="en-US" sz="2800" b="1" dirty="0">
                <a:solidFill>
                  <a:srgbClr val="222222"/>
                </a:solidFill>
                <a:latin typeface="+mj-ea"/>
                <a:ea typeface="+mj-ea"/>
              </a:rPr>
              <a:t>第一手文獻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，書寫</a:t>
            </a:r>
            <a:r>
              <a:rPr lang="zh-TW" altLang="en-US" sz="2800" b="1" dirty="0">
                <a:solidFill>
                  <a:srgbClr val="222222"/>
                </a:solidFill>
                <a:latin typeface="+mj-ea"/>
                <a:ea typeface="+mj-ea"/>
              </a:rPr>
              <a:t>台灣是如何脫離西方商業殖民勢力掌握，被捲入中國內戰漩渦的歷史轉捩點；更對後世台灣人揭示了深刻的歷史教訓</a:t>
            </a:r>
            <a:r>
              <a:rPr lang="zh-TW" altLang="en-US" sz="2800" b="1" dirty="0" smtClean="0">
                <a:solidFill>
                  <a:srgbClr val="222222"/>
                </a:solidFill>
                <a:latin typeface="+mj-ea"/>
                <a:ea typeface="+mj-ea"/>
              </a:rPr>
              <a:t>。</a:t>
            </a:r>
            <a:endParaRPr lang="en-US" altLang="zh-TW" sz="2800" b="1" dirty="0" smtClean="0">
              <a:solidFill>
                <a:srgbClr val="222222"/>
              </a:solidFill>
              <a:latin typeface="+mj-ea"/>
              <a:ea typeface="+mj-ea"/>
            </a:endParaRPr>
          </a:p>
          <a:p>
            <a:r>
              <a:rPr lang="en-US" altLang="zh-TW" sz="2800" b="1" dirty="0">
                <a:solidFill>
                  <a:srgbClr val="C00000"/>
                </a:solidFill>
                <a:latin typeface="+mj-ea"/>
                <a:ea typeface="+mj-ea"/>
              </a:rPr>
              <a:t>《</a:t>
            </a:r>
            <a:r>
              <a:rPr lang="zh-TW" altLang="en-US" sz="2800" b="1" dirty="0">
                <a:solidFill>
                  <a:srgbClr val="C00000"/>
                </a:solidFill>
                <a:latin typeface="+mj-ea"/>
                <a:ea typeface="+mj-ea"/>
              </a:rPr>
              <a:t>被遺誤的臺灣</a:t>
            </a:r>
            <a:r>
              <a:rPr lang="en-US" altLang="zh-TW" sz="2800" b="1" dirty="0" smtClean="0">
                <a:solidFill>
                  <a:srgbClr val="C00000"/>
                </a:solidFill>
                <a:latin typeface="+mj-ea"/>
                <a:ea typeface="+mj-ea"/>
              </a:rPr>
              <a:t>》</a:t>
            </a:r>
            <a:r>
              <a:rPr lang="zh-TW" altLang="en-US" sz="2800" b="1" dirty="0" smtClean="0">
                <a:solidFill>
                  <a:srgbClr val="C00000"/>
                </a:solidFill>
                <a:latin typeface="+mj-ea"/>
                <a:ea typeface="+mj-ea"/>
              </a:rPr>
              <a:t>的封面上，刻意將鄭成功形塑成阿拉伯大海盜。</a:t>
            </a:r>
            <a:endParaRPr lang="en-US" altLang="zh-TW" sz="28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endParaRPr lang="zh-TW" altLang="en-US" sz="2400" b="1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1520" y="6309320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+mj-ea"/>
                <a:ea typeface="+mj-ea"/>
              </a:rPr>
              <a:t>揆一被</a:t>
            </a:r>
            <a:r>
              <a:rPr lang="zh-TW" altLang="en-US" b="1" dirty="0">
                <a:latin typeface="+mj-ea"/>
                <a:ea typeface="+mj-ea"/>
              </a:rPr>
              <a:t>判</a:t>
            </a:r>
            <a:r>
              <a:rPr lang="zh-TW" altLang="en-US" b="1" dirty="0" smtClean="0">
                <a:latin typeface="+mj-ea"/>
                <a:ea typeface="+mj-ea"/>
              </a:rPr>
              <a:t>終身流放，</a:t>
            </a:r>
            <a:r>
              <a:rPr lang="en-US" altLang="zh-TW" b="1" dirty="0" smtClean="0">
                <a:latin typeface="+mj-ea"/>
                <a:ea typeface="+mj-ea"/>
              </a:rPr>
              <a:t>12</a:t>
            </a:r>
            <a:r>
              <a:rPr lang="zh-TW" altLang="en-US" b="1" dirty="0">
                <a:latin typeface="+mj-ea"/>
                <a:ea typeface="+mj-ea"/>
              </a:rPr>
              <a:t>年後（</a:t>
            </a:r>
            <a:r>
              <a:rPr lang="en-US" altLang="zh-TW" b="1" dirty="0">
                <a:latin typeface="+mj-ea"/>
                <a:ea typeface="+mj-ea"/>
              </a:rPr>
              <a:t>1674</a:t>
            </a:r>
            <a:r>
              <a:rPr lang="zh-TW" altLang="en-US" b="1" dirty="0">
                <a:latin typeface="+mj-ea"/>
                <a:ea typeface="+mj-ea"/>
              </a:rPr>
              <a:t>年）特赦下回到荷蘭</a:t>
            </a:r>
          </a:p>
        </p:txBody>
      </p:sp>
    </p:spTree>
    <p:extLst>
      <p:ext uri="{BB962C8B-B14F-4D97-AF65-F5344CB8AC3E}">
        <p14:creationId xmlns:p14="http://schemas.microsoft.com/office/powerpoint/2010/main" val="288436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" y="1788656"/>
            <a:ext cx="9153107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476672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鄭成功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的傳說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  <a:hlinkClick r:id="rId3"/>
              </a:rPr>
              <a:t>民間故事流傳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1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496" y="612845"/>
            <a:ext cx="91085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鄭成功在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台灣為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神聖化的歷史人物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，各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地有不同的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傳說。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240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國聖魚」、「國聖螺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」。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240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南投縣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國姓鄉，草屯鎮傳說「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草鞋墩」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240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台中大甲的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鐵砧山上有劍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井。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24000" marR="0" lvl="0" indent="-32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台北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鶯歌鎮的鶯歌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石，三峽有一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座「鳶山」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240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基隆市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的仙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洞會流出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白米供應鄭軍的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糧食的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故事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240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神話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故事反映鄭成功帶來漢人移民，台灣人乃將鄭成功當成共同開拓台灣的始祖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，稱呼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鄭成功為「開台聖王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」，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台灣總共有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63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座開台聖王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廟。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70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鄭芝龍崛起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鄭芝龍與顏思齊</a:t>
            </a:r>
            <a:r>
              <a:rPr lang="zh-TW" altLang="en-US" sz="28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被稱為甲螺</a:t>
            </a:r>
            <a:r>
              <a:rPr lang="zh-TW" altLang="en-US" sz="28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等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28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人結盟。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TW" sz="2800" b="1" dirty="0">
                <a:solidFill>
                  <a:prstClr val="black"/>
                </a:solidFill>
                <a:latin typeface="+mj-ea"/>
                <a:ea typeface="+mj-ea"/>
              </a:rPr>
              <a:t>1624</a:t>
            </a:r>
            <a:r>
              <a:rPr lang="zh-TW" altLang="en-US" sz="2800" b="1" dirty="0">
                <a:solidFill>
                  <a:prstClr val="black"/>
                </a:solidFill>
                <a:latin typeface="+mj-ea"/>
                <a:ea typeface="+mj-ea"/>
              </a:rPr>
              <a:t>年荷蘭佔領澎湖，鄭芝龍擔任荷蘭通譯</a:t>
            </a:r>
            <a:r>
              <a:rPr lang="zh-TW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1625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年李旦與顏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思齊病逝，接掌其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勢力</a:t>
            </a:r>
            <a:r>
              <a:rPr lang="zh-TW" altLang="en-US" sz="28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與荷蘭人合作，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奠下鄭芝龍有利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的地位。</a:t>
            </a:r>
            <a:endParaRPr lang="zh-TW" altLang="en-US" sz="2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鄭芝龍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率海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商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集團</a:t>
            </a:r>
            <a:r>
              <a:rPr lang="zh-TW" altLang="en-US" sz="28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掠奪中國船隻貨物提供給荷蘭人。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1626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年福建發生饑荒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，官員不法牟利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800" b="1" dirty="0">
                <a:solidFill>
                  <a:prstClr val="black"/>
                </a:solidFill>
                <a:latin typeface="+mj-ea"/>
                <a:ea typeface="+mj-ea"/>
              </a:rPr>
              <a:t>為了解決難民糧食問題，</a:t>
            </a:r>
            <a:r>
              <a:rPr lang="en-US" altLang="zh-TW" sz="2800" b="1" dirty="0">
                <a:solidFill>
                  <a:prstClr val="black"/>
                </a:solidFill>
                <a:latin typeface="+mj-ea"/>
                <a:ea typeface="+mj-ea"/>
              </a:rPr>
              <a:t>1627</a:t>
            </a:r>
            <a:r>
              <a:rPr lang="zh-TW" altLang="en-US" sz="2800" b="1" dirty="0">
                <a:solidFill>
                  <a:prstClr val="black"/>
                </a:solidFill>
                <a:latin typeface="+mj-ea"/>
                <a:ea typeface="+mj-ea"/>
              </a:rPr>
              <a:t>年攻擊廈門，劫掠閩粵各地，控制</a:t>
            </a:r>
            <a:r>
              <a:rPr lang="zh-TW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大海，佔有</a:t>
            </a:r>
            <a:r>
              <a:rPr lang="zh-TW" altLang="en-US" sz="2800" b="1" dirty="0">
                <a:solidFill>
                  <a:prstClr val="black"/>
                </a:solidFill>
                <a:latin typeface="+mj-ea"/>
                <a:ea typeface="+mj-ea"/>
              </a:rPr>
              <a:t>廈門紓解百姓糧荒。</a:t>
            </a:r>
            <a:endParaRPr lang="en-US" altLang="zh-TW" sz="28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endParaRPr lang="zh-TW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32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鄭成功的傳說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鄭成功來臺灣，因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缺乏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食物 ，在神明的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指點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下，士兵捕獲許多魚，卻不知道魚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名字？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鄭成功問「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什麼魚」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（臺語）？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而後語音漸轉成「虱目魚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另一說法為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：鄭成功來臺後耳聞臺南的虱目魚味美，品嚐後非常讚賞，於是</a:t>
            </a:r>
            <a:r>
              <a:rPr lang="zh-TW" altLang="en-US" sz="3200" b="1" dirty="0">
                <a:solidFill>
                  <a:srgbClr val="C00000"/>
                </a:solidFill>
                <a:latin typeface="+mn-ea"/>
              </a:rPr>
              <a:t>呈</a:t>
            </a:r>
            <a:r>
              <a:rPr lang="zh-TW" altLang="en-US" sz="3200" b="1" dirty="0" smtClean="0">
                <a:solidFill>
                  <a:srgbClr val="C00000"/>
                </a:solidFill>
                <a:latin typeface="+mn-ea"/>
              </a:rPr>
              <a:t>給魯王品嚐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3200" b="1" dirty="0" smtClean="0">
                <a:solidFill>
                  <a:srgbClr val="C00000"/>
                </a:solidFill>
                <a:latin typeface="+mn-ea"/>
              </a:rPr>
              <a:t>魯王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覺得非常鮮美，賜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名 為「國姓魚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</a:t>
            </a:r>
            <a:r>
              <a:rPr lang="zh-TW" altLang="en-US" sz="3200" b="1" dirty="0" smtClean="0">
                <a:latin typeface="+mn-ea"/>
              </a:rPr>
              <a:t>。 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1661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年鄭成功才到台灣，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魯王</a:t>
            </a:r>
            <a:r>
              <a:rPr lang="en-US" altLang="zh-TW" sz="3200" b="1" dirty="0" smtClean="0">
                <a:solidFill>
                  <a:prstClr val="black"/>
                </a:solidFill>
                <a:latin typeface="+mn-ea"/>
              </a:rPr>
              <a:t>1647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年歸天。</a:t>
            </a:r>
            <a:r>
              <a:rPr lang="zh-TW" altLang="en-US" sz="3200" b="1" dirty="0" smtClean="0">
                <a:solidFill>
                  <a:srgbClr val="C00000"/>
                </a:solidFill>
                <a:latin typeface="+mn-ea"/>
              </a:rPr>
              <a:t>扯斃</a:t>
            </a:r>
            <a:endParaRPr lang="zh-TW" altLang="en-US" sz="32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34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4139952" cy="996483"/>
          </a:xfrm>
        </p:spPr>
        <p:txBody>
          <a:bodyPr anchor="t"/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zh-TW" altLang="en-US" sz="4400" b="1" dirty="0">
                <a:solidFill>
                  <a:prstClr val="black"/>
                </a:solidFill>
                <a:latin typeface="微軟正黑體"/>
                <a:cs typeface="+mn-cs"/>
              </a:rPr>
              <a:t>蚵仔煎早稱為「煎食追</a:t>
            </a:r>
            <a:r>
              <a:rPr lang="zh-TW" altLang="en-US" sz="4400" b="1" dirty="0" smtClean="0">
                <a:solidFill>
                  <a:prstClr val="black"/>
                </a:solidFill>
                <a:latin typeface="微軟正黑體"/>
                <a:cs typeface="+mn-cs"/>
              </a:rPr>
              <a:t>」</a:t>
            </a:r>
            <a:r>
              <a:rPr lang="en-US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solidFill>
                  <a:prstClr val="black"/>
                </a:solidFill>
                <a:latin typeface="微軟正黑體"/>
                <a:cs typeface="+mn-cs"/>
              </a:rPr>
              <a:t/>
            </a:r>
            <a:br>
              <a:rPr lang="en-US" altLang="zh-TW" b="1" dirty="0">
                <a:solidFill>
                  <a:prstClr val="black"/>
                </a:solidFill>
                <a:latin typeface="微軟正黑體"/>
                <a:cs typeface="+mn-cs"/>
              </a:rPr>
            </a:br>
            <a:endParaRPr lang="zh-TW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0" y="3825240"/>
            <a:ext cx="9144000" cy="303276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1661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年，鄭成功大敗荷軍，荷軍一怒之下，把米糧全部藏匿起來。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鄭軍在缺糧之餘無米包粽子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就將臺灣蚵仔、蕃薯粉混合加水攪和煎成餅</a:t>
            </a:r>
            <a:r>
              <a:rPr lang="zh-TW" altLang="en-US" sz="3200" b="1" i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叫「煎食追」</a:t>
            </a:r>
            <a:r>
              <a:rPr lang="zh-TW" altLang="en-US" sz="3200" b="1" i="1" dirty="0">
                <a:solidFill>
                  <a:schemeClr val="tx1"/>
                </a:solidFill>
                <a:latin typeface="+mn-ea"/>
              </a:rPr>
              <a:t>。</a:t>
            </a:r>
            <a:endParaRPr lang="zh-TW" altLang="en-US" sz="3200" b="1" i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6868" name="圖片 5" descr="49152_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5240"/>
            <a:ext cx="508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9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343" y="0"/>
            <a:ext cx="4353157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田螺是民間的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食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材，田螺有尾巴，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然而 「鐵砧山」的田螺卻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是無尾巴。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鄭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軍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被圍困時，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取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田螺為補充食用。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但食用後丟棄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的螺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殼，卻能重新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長出肉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來，不斷供應鄭軍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食物。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士兵食用發現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所長出來的肉卻是沒有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尾巴，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所以至今當地的田螺仍是沒有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尾巴。 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901950"/>
            <a:ext cx="2700337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0"/>
            <a:ext cx="4762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979712" y="13927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國姓井紀</a:t>
            </a:r>
          </a:p>
        </p:txBody>
      </p:sp>
    </p:spTree>
    <p:extLst>
      <p:ext uri="{BB962C8B-B14F-4D97-AF65-F5344CB8AC3E}">
        <p14:creationId xmlns:p14="http://schemas.microsoft.com/office/powerpoint/2010/main" val="2802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圖片 1" descr="BOOK12-18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0"/>
            <a:ext cx="4968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圖片 3" descr="1343380689-1400643926_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15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文字方塊 4"/>
          <p:cNvSpPr txBox="1">
            <a:spLocks noChangeArrowheads="1"/>
          </p:cNvSpPr>
          <p:nvPr/>
        </p:nvSpPr>
        <p:spPr bwMode="auto">
          <a:xfrm>
            <a:off x="35496" y="5373687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大甲鐵鉆山劍井</a:t>
            </a:r>
          </a:p>
        </p:txBody>
      </p:sp>
    </p:spTree>
    <p:extLst>
      <p:ext uri="{BB962C8B-B14F-4D97-AF65-F5344CB8AC3E}">
        <p14:creationId xmlns:p14="http://schemas.microsoft.com/office/powerpoint/2010/main" val="5427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49" y="93765"/>
            <a:ext cx="65023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壁虎南北的區別的傳說，南部壁虎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「ㄍㄧㄚ ㄍㄧㄚ叫」　北部卻啞巴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268" y="1663425"/>
            <a:ext cx="61479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一天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深夜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荷蘭軍隊偷襲鄭成功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軍隊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而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壁虎看見鄭軍毫無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防備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於是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集合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大安溪以南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所有的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壁虎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聚集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在鄭軍的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四周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。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當時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的壁虎是不會鳴叫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但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因情勢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危急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試著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張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開口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大聲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鳴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叫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果然發出嘰嘰嘎嘎聲響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因而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驚醒了鄭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軍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起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而備戰，於是鄭成功 封壁虎為「鐵甲將軍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」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。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62" y="7058"/>
            <a:ext cx="2620963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564904"/>
            <a:ext cx="25527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531611" y="6381328"/>
            <a:ext cx="13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50338" y="6385098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台灣出產的壁虎有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多種，南北不同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24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圖片 1" descr="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0"/>
            <a:ext cx="46005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圖片 6" descr="3279564998_87dbbfba1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4025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文字方塊 7"/>
          <p:cNvSpPr txBox="1">
            <a:spLocks noChangeArrowheads="1"/>
          </p:cNvSpPr>
          <p:nvPr/>
        </p:nvSpPr>
        <p:spPr bwMode="auto">
          <a:xfrm>
            <a:off x="0" y="3068638"/>
            <a:ext cx="4572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全真中隸書" pitchFamily="49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鄭成功經過此地聽聞一隻巨鳥為害百姓，鄭成功用弓箭射穿巨鳥的咽喉，巨鳥中箭，長鳴一聲衝到山頭上，眾人找尋到山頭有像鸚鵡的巨石，喉嚨有一空洞，顯然被箭射穿的傷痕，眾人才知道這塊巨石就是巨鳥，因此叫它</a:t>
            </a: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『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鶯歌石</a:t>
            </a: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』</a:t>
            </a:r>
            <a:r>
              <a:rPr kumimoji="1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。</a:t>
            </a:r>
            <a:endParaRPr kumimoji="1" lang="zh-TW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26064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鶯歌地名的由來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21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鄭氏政權的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演變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鄭成功過世，臺灣的部眾擁立其弟鄭世襲，其子鄭經從金廈出兵臺灣，擊敗叔父鄭世襲的軍隊，取得繼承權。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鄭經取得繼承權後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，返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金廈抗清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，任用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陳永華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推動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臺灣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政務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1680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年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鄭經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展開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軍事行動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被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清廷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擊敗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失去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大陸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沿海的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據點，</a:t>
            </a: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1681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年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過世。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鄭經逝世，鄭氏起內鬨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，長子鄭克臧被殺，年僅</a:t>
            </a:r>
            <a:r>
              <a:rPr lang="en-US" altLang="zh-TW" sz="3200" b="1" dirty="0" smtClean="0">
                <a:solidFill>
                  <a:prstClr val="black"/>
                </a:solidFill>
                <a:latin typeface="+mn-ea"/>
              </a:rPr>
              <a:t>12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歲的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次子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克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塽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繼位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岳父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馮錫範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把持朝政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zh-TW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336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716"/>
            <a:ext cx="5627096" cy="68768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5" y="0"/>
            <a:ext cx="3895725" cy="42672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092280" y="443711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鄭克塽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95536" y="3326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鄭經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123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prstClr val="black"/>
                </a:solidFill>
              </a:rPr>
              <a:t>鄭氏政權的經營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鄭成功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將臺灣改稱「東都」，於今臺南市一帶設「承天府」，設天興縣於今嘉義，萬年縣於今鳳山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，於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澎湖設置安撫司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 lvl="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鄭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經將東都改為「東寧」，天興、萬年二縣改為州，自稱「東寧國王」，西洋人稱之為</a:t>
            </a: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King of </a:t>
            </a:r>
            <a:r>
              <a:rPr lang="en-US" altLang="zh-TW" sz="3200" b="1" dirty="0" err="1">
                <a:solidFill>
                  <a:prstClr val="black"/>
                </a:solidFill>
                <a:latin typeface="+mn-ea"/>
              </a:rPr>
              <a:t>Tyawan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 lvl="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1683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年，施琅率軍攻下澎湖，鄭克塽率領薙髮的東寧文武百官投降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 lvl="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hlinkClick r:id="rId2"/>
              </a:rPr>
              <a:t>【</a:t>
            </a:r>
            <a:r>
              <a:rPr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hlinkClick r:id="rId2"/>
              </a:rPr>
              <a:t>台灣演義</a:t>
            </a:r>
            <a:r>
              <a:rPr lang="en-US" altLang="zh-TW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hlinkClick r:id="rId2"/>
              </a:rPr>
              <a:t>】</a:t>
            </a:r>
            <a:r>
              <a:rPr lang="en-US" altLang="zh-TW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20:00-26:00</a:t>
            </a:r>
            <a:endParaRPr lang="en-US" altLang="zh-TW" sz="32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lvl="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sz="3200" dirty="0" smtClean="0">
              <a:latin typeface="新細明體"/>
              <a:ea typeface="新細明體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277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44066"/>
            <a:ext cx="7840283" cy="57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403648" y="26064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202122"/>
                </a:solidFill>
                <a:latin typeface="Arial"/>
              </a:rPr>
              <a:t>廣東福建與台灣海圖</a:t>
            </a:r>
            <a:endParaRPr lang="zh-TW" alt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574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" y="692696"/>
            <a:ext cx="65024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40768"/>
            <a:ext cx="23812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502974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鄭氏家廟原是鄭經所建，用以奉祀延平郡王鄭成功的專祠，為鄭氏開臺第一座家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廟</a:t>
            </a:r>
            <a:endParaRPr lang="en-US" altLang="zh-TW" sz="3200" b="1" dirty="0" smtClean="0">
              <a:solidFill>
                <a:srgbClr val="FF0000"/>
              </a:solidFill>
            </a:endParaRPr>
          </a:p>
          <a:p>
            <a:r>
              <a:rPr lang="zh-TW" altLang="en-US" sz="2400" b="1" dirty="0" smtClean="0">
                <a:latin typeface="+mj-ea"/>
                <a:ea typeface="+mj-ea"/>
              </a:rPr>
              <a:t>台南中</a:t>
            </a:r>
            <a:r>
              <a:rPr lang="zh-TW" altLang="en-US" sz="2400" b="1" dirty="0">
                <a:latin typeface="+mj-ea"/>
                <a:ea typeface="+mj-ea"/>
              </a:rPr>
              <a:t>西區忠義路二段</a:t>
            </a:r>
            <a:r>
              <a:rPr lang="en-US" altLang="zh-TW" sz="2400" b="1" dirty="0">
                <a:latin typeface="+mj-ea"/>
                <a:ea typeface="+mj-ea"/>
              </a:rPr>
              <a:t>36</a:t>
            </a:r>
            <a:r>
              <a:rPr lang="zh-TW" altLang="en-US" sz="2400" b="1" dirty="0">
                <a:latin typeface="+mj-ea"/>
                <a:ea typeface="+mj-ea"/>
              </a:rPr>
              <a:t>號</a:t>
            </a:r>
          </a:p>
        </p:txBody>
      </p:sp>
    </p:spTree>
    <p:extLst>
      <p:ext uri="{BB962C8B-B14F-4D97-AF65-F5344CB8AC3E}">
        <p14:creationId xmlns:p14="http://schemas.microsoft.com/office/powerpoint/2010/main" val="8486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51"/>
            <a:ext cx="8736000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8"/>
          <a:stretch/>
        </p:blipFill>
        <p:spPr bwMode="auto">
          <a:xfrm>
            <a:off x="16762" y="773415"/>
            <a:ext cx="442207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18864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石岡開臺聖王廟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6"/>
          <a:stretch/>
        </p:blipFill>
        <p:spPr bwMode="auto">
          <a:xfrm>
            <a:off x="4812810" y="809171"/>
            <a:ext cx="433119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438835" y="16717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竹山沙東宮主祀開臺聖王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1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" y="595123"/>
            <a:ext cx="60960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4869160"/>
            <a:ext cx="8964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陳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永華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輔佐鄭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經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鄭經轉戰大陸東南，留守東寧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永華歿，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與夫人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合葬赤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山保大潭山，即今柳營鄉果毅後。</a:t>
            </a:r>
            <a:endParaRPr lang="zh-TW" altLang="en-US" sz="3200" b="1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-370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陳永華古墓</a:t>
            </a:r>
            <a:endParaRPr lang="zh-TW" altLang="en-US" sz="32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60032" y="2749"/>
            <a:ext cx="3045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台南永華宮奉祀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712" y="558949"/>
            <a:ext cx="4669530" cy="62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" y="2049288"/>
            <a:ext cx="8114067" cy="47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090976" y="836712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鄭</a:t>
            </a:r>
            <a:r>
              <a:rPr kumimoji="0" lang="zh-TW" altLang="en-US" sz="4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氏時期的行政區圖</a:t>
            </a:r>
            <a:endParaRPr kumimoji="0" lang="zh-TW" altLang="en-US" sz="4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1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屯墾與移民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鄭成功採取軍屯，由部隊赴各地進行屯田。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屯田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功能：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彌補兵糧不足，增加賦稅收入。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兵屯可以監視鄰近原住民，保護漢人得拓墾。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隨著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屯墾政策推廣，臺灣的農業面積隨之擴大。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造成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原住民的活動空間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縮小，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以致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部分原住民的不滿。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59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b="1" dirty="0" smtClean="0">
                <a:solidFill>
                  <a:schemeClr val="tx1"/>
                </a:solidFill>
              </a:rPr>
              <a:t>原住民的反彈與反抗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鄭氏攻打荷蘭時，向漢人徵糧又派軍隊前往各地屯墾取糧，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原住民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遭到殘酷的鎮壓。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1664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到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1665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年發生大肚王及其部眾的反叛事件。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1670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年沙轆番反抗最強烈，遭到劉國軒殺戮到只剩六人。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鄭氏討伐原住民時，甚至「誅夷不遺赤子，並田疇廬舍廢之」的嚴厲手段。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844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鄭氏時代的土地制度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鄭氏政權統治臺灣期間，臺灣的漢人土地大致分為三類：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鄭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氏政權政府接收荷蘭時代王田的土地，稱為「官田」。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鄭氏政權的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宗室、文武官員和有力人士，招來佃農開墾而成的土地，叫做「私田」。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駐防各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地營丁在駐地附近開墾而成的田園，叫「營盤田」。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40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鄭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氏屯田遺留的地名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/>
          </a:bodyPr>
          <a:lstStyle/>
          <a:p>
            <a:pPr>
              <a:buClr>
                <a:srgbClr val="C00000"/>
              </a:buClr>
              <a:buFont typeface="+mj-lt"/>
              <a:buAutoNum type="arabicParenR"/>
            </a:pPr>
            <a:r>
              <a:rPr lang="en-US" altLang="zh-TW" sz="35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以屯田部隊原番號為名：如前鎮、仁武、援剿</a:t>
            </a:r>
            <a:r>
              <a:rPr lang="en-US" altLang="zh-TW" sz="3500" b="1" dirty="0">
                <a:solidFill>
                  <a:schemeClr val="tx1"/>
                </a:solidFill>
                <a:latin typeface="+mj-ea"/>
                <a:ea typeface="+mj-ea"/>
              </a:rPr>
              <a:t>〈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後誤為燕巢</a:t>
            </a:r>
            <a:r>
              <a:rPr lang="en-US" altLang="zh-TW" sz="3500" b="1" dirty="0">
                <a:solidFill>
                  <a:schemeClr val="tx1"/>
                </a:solidFill>
                <a:latin typeface="+mj-ea"/>
                <a:ea typeface="+mj-ea"/>
              </a:rPr>
              <a:t>〉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、左鎮</a:t>
            </a:r>
            <a:r>
              <a:rPr lang="en-US" altLang="zh-TW" sz="3500" b="1" dirty="0">
                <a:solidFill>
                  <a:schemeClr val="tx1"/>
                </a:solidFill>
                <a:latin typeface="+mj-ea"/>
                <a:ea typeface="+mj-ea"/>
              </a:rPr>
              <a:t>〈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宣毅左鎮</a:t>
            </a:r>
            <a:r>
              <a:rPr lang="en-US" altLang="zh-TW" sz="3500" b="1" dirty="0">
                <a:solidFill>
                  <a:schemeClr val="tx1"/>
                </a:solidFill>
                <a:latin typeface="+mj-ea"/>
                <a:ea typeface="+mj-ea"/>
              </a:rPr>
              <a:t>〉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、角宿</a:t>
            </a:r>
            <a:r>
              <a:rPr lang="en-US" altLang="zh-TW" sz="3500" b="1" dirty="0">
                <a:solidFill>
                  <a:schemeClr val="tx1"/>
                </a:solidFill>
                <a:latin typeface="+mj-ea"/>
                <a:ea typeface="+mj-ea"/>
              </a:rPr>
              <a:t>〈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角宿鎮</a:t>
            </a:r>
            <a:r>
              <a:rPr lang="en-US" altLang="zh-TW" sz="3500" b="1" dirty="0" smtClean="0">
                <a:solidFill>
                  <a:schemeClr val="tx1"/>
                </a:solidFill>
                <a:latin typeface="+mj-ea"/>
                <a:ea typeface="+mj-ea"/>
              </a:rPr>
              <a:t>〉</a:t>
            </a:r>
            <a:r>
              <a:rPr lang="zh-TW" altLang="en-US" sz="3500" b="1" dirty="0" smtClean="0">
                <a:solidFill>
                  <a:prstClr val="black"/>
                </a:solidFill>
                <a:latin typeface="微軟正黑體"/>
              </a:rPr>
              <a:t> 、後勁</a:t>
            </a:r>
            <a:r>
              <a:rPr lang="zh-TW" altLang="en-US" sz="3500" b="1" dirty="0" smtClean="0">
                <a:solidFill>
                  <a:schemeClr val="tx1"/>
                </a:solidFill>
                <a:latin typeface="+mj-ea"/>
                <a:ea typeface="+mj-ea"/>
              </a:rPr>
              <a:t>等。</a:t>
            </a:r>
            <a:endParaRPr lang="en-US" altLang="zh-TW" sz="35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+mj-lt"/>
              <a:buAutoNum type="arabicParenR"/>
            </a:pPr>
            <a:r>
              <a:rPr lang="zh-TW" altLang="en-US" sz="3500" b="1" dirty="0" smtClean="0">
                <a:solidFill>
                  <a:schemeClr val="tx1"/>
                </a:solidFill>
                <a:latin typeface="+mj-ea"/>
                <a:ea typeface="+mj-ea"/>
              </a:rPr>
              <a:t>以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部隊首長為名：如林圯埔、林鳳營等</a:t>
            </a:r>
            <a:r>
              <a:rPr lang="zh-TW" altLang="en-US" sz="35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5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+mj-lt"/>
              <a:buAutoNum type="arabicParenR"/>
            </a:pPr>
            <a:r>
              <a:rPr lang="zh-TW" altLang="en-US" sz="3500" b="1" dirty="0" smtClean="0">
                <a:solidFill>
                  <a:schemeClr val="tx1"/>
                </a:solidFill>
                <a:latin typeface="+mj-ea"/>
                <a:ea typeface="+mj-ea"/>
              </a:rPr>
              <a:t>以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次級單位為名：如左營、中營、後營、下營、中協、前鋒、右</a:t>
            </a:r>
            <a:r>
              <a:rPr lang="zh-TW" altLang="en-US" sz="3500" b="1" dirty="0" smtClean="0">
                <a:solidFill>
                  <a:schemeClr val="tx1"/>
                </a:solidFill>
                <a:latin typeface="+mj-ea"/>
                <a:ea typeface="+mj-ea"/>
              </a:rPr>
              <a:t>先鋒</a:t>
            </a:r>
            <a:r>
              <a:rPr lang="zh-TW" altLang="en-US" sz="3500" b="1" dirty="0">
                <a:solidFill>
                  <a:prstClr val="black"/>
                </a:solidFill>
                <a:latin typeface="+mj-ea"/>
                <a:ea typeface="+mj-ea"/>
              </a:rPr>
              <a:t>、右衝（右昌）</a:t>
            </a:r>
            <a:r>
              <a:rPr lang="zh-TW" altLang="en-US" sz="3500" b="1" dirty="0" smtClean="0">
                <a:solidFill>
                  <a:schemeClr val="tx1"/>
                </a:solidFill>
                <a:latin typeface="+mj-ea"/>
                <a:ea typeface="+mj-ea"/>
              </a:rPr>
              <a:t>等。</a:t>
            </a:r>
            <a:endParaRPr lang="en-US" altLang="zh-TW" sz="35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+mj-lt"/>
              <a:buAutoNum type="arabicParenR"/>
            </a:pPr>
            <a:r>
              <a:rPr lang="en-US" altLang="zh-TW" sz="35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以屯田部隊新舊住地為名：如新營、舊營等</a:t>
            </a:r>
            <a:r>
              <a:rPr lang="zh-TW" altLang="en-US" sz="35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5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+mj-lt"/>
              <a:buAutoNum type="arabicParenR"/>
            </a:pPr>
            <a:r>
              <a:rPr lang="zh-TW" altLang="en-US" sz="3500" b="1" dirty="0" smtClean="0">
                <a:solidFill>
                  <a:schemeClr val="tx1"/>
                </a:solidFill>
                <a:latin typeface="+mj-ea"/>
                <a:ea typeface="+mj-ea"/>
              </a:rPr>
              <a:t>以</a:t>
            </a:r>
            <a:r>
              <a:rPr lang="zh-TW" altLang="en-US" sz="3500" b="1" dirty="0">
                <a:solidFill>
                  <a:schemeClr val="tx1"/>
                </a:solidFill>
                <a:latin typeface="+mj-ea"/>
                <a:ea typeface="+mj-ea"/>
              </a:rPr>
              <a:t>屯田部隊駐地方位為名：營前、營後等。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850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357888" y="38125"/>
            <a:ext cx="289463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zh-TW" altLang="en-US" sz="3600" b="1" dirty="0" smtClean="0">
                <a:solidFill>
                  <a:prstClr val="black"/>
                </a:solidFill>
                <a:latin typeface="微軟正黑體"/>
              </a:rPr>
              <a:t>鄭經期間，拓</a:t>
            </a:r>
            <a:r>
              <a:rPr lang="zh-TW" altLang="en-US" sz="3600" b="1" dirty="0">
                <a:solidFill>
                  <a:prstClr val="black"/>
                </a:solidFill>
                <a:latin typeface="微軟正黑體"/>
              </a:rPr>
              <a:t>墾多集中於各河口附近的平原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/>
              </a:rPr>
              <a:t>，呈現</a:t>
            </a:r>
            <a:r>
              <a:rPr lang="zh-TW" altLang="en-US" sz="3600" b="1" dirty="0">
                <a:solidFill>
                  <a:prstClr val="black"/>
                </a:solidFill>
                <a:latin typeface="微軟正黑體"/>
              </a:rPr>
              <a:t>點狀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/>
              </a:rPr>
              <a:t>分散。</a:t>
            </a:r>
            <a:endParaRPr lang="en-US" altLang="zh-TW" sz="3600" b="1" dirty="0" smtClean="0">
              <a:solidFill>
                <a:prstClr val="black"/>
              </a:solidFill>
              <a:latin typeface="微軟正黑體"/>
            </a:endParaRPr>
          </a:p>
          <a:p>
            <a:pPr>
              <a:buClr>
                <a:srgbClr val="C00000"/>
              </a:buClr>
            </a:pPr>
            <a:r>
              <a:rPr lang="zh-TW" altLang="en-US" sz="3600" b="1" dirty="0" smtClean="0">
                <a:solidFill>
                  <a:prstClr val="black"/>
                </a:solidFill>
                <a:latin typeface="微軟正黑體"/>
              </a:rPr>
              <a:t>明</a:t>
            </a:r>
            <a:r>
              <a:rPr lang="zh-TW" altLang="en-US" sz="3600" b="1" dirty="0">
                <a:solidFill>
                  <a:prstClr val="black"/>
                </a:solidFill>
                <a:latin typeface="微軟正黑體"/>
              </a:rPr>
              <a:t>鄭政權結束時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/>
              </a:rPr>
              <a:t>，臺灣</a:t>
            </a:r>
            <a:r>
              <a:rPr lang="zh-TW" altLang="en-US" sz="3600" b="1" dirty="0">
                <a:solidFill>
                  <a:prstClr val="black"/>
                </a:solidFill>
                <a:latin typeface="微軟正黑體"/>
              </a:rPr>
              <a:t>的漢人軍民人口總計約十萬人。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25"/>
            <a:ext cx="6362700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71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海商還是海賊王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1628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年明朝招撫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鄭芝龍為「海防遊擊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」，追緝海盜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1635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年掃除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劉香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勢力，併吞部眾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，鄭芝龍集團勢力越強，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東南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海疆「海舶不得鄭氏令旗，不能往來，每一舶例入三千金，歲入千萬計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，鄭芝龍富可敵國，成為東南海域第一大勢力。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1644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年李自成攻破北京，崇禎皇帝吊死煤山。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1645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年鄭芝龍在福州抗清，擁立唐王朱聿鍵（隆武皇帝），受封平國公、太師。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defTabSz="914400" fontAlgn="base">
              <a:lnSpc>
                <a:spcPts val="3840"/>
              </a:lnSpc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13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鄭氏時期的文風教化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鄭氏統治臺灣期間推動文教事業，是以陳永華的主張為藍本。</a:t>
            </a:r>
            <a:endParaRPr lang="en-US" altLang="zh-TW" sz="35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500" b="1" dirty="0" smtClean="0">
                <a:solidFill>
                  <a:schemeClr val="tx1"/>
                </a:solidFill>
                <a:latin typeface="+mn-ea"/>
              </a:rPr>
              <a:t>1665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年鄭經採納陳永華的建議，建立孔廟，設立學校 ，主要在培養官僚人才。</a:t>
            </a:r>
            <a:endParaRPr lang="en-US" altLang="zh-TW" sz="35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至於傳承漢人文化與推廣，流寓臺灣的南明大吏，將漢人文學帶進臺灣，其中以沈光文的私人教化推廣最著名。</a:t>
            </a:r>
            <a:endParaRPr lang="en-US" altLang="zh-TW" sz="3500" b="1" dirty="0" smtClean="0">
              <a:solidFill>
                <a:schemeClr val="tx1"/>
              </a:solidFill>
              <a:latin typeface="+mn-ea"/>
            </a:endParaRPr>
          </a:p>
          <a:p>
            <a:pPr marL="0" lvl="0" indent="0">
              <a:buClr>
                <a:srgbClr val="C00000"/>
              </a:buClr>
              <a:buNone/>
            </a:pPr>
            <a:r>
              <a:rPr lang="zh-TW" altLang="en-US" sz="3200" dirty="0" smtClean="0">
                <a:latin typeface="新細明體"/>
                <a:ea typeface="新細明體"/>
              </a:rPr>
              <a:t>。</a:t>
            </a:r>
            <a:endParaRPr lang="en-US" altLang="zh-TW" sz="3200" dirty="0" smtClean="0">
              <a:latin typeface="新細明體"/>
              <a:ea typeface="新細明體"/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altLang="zh-TW" sz="3200" dirty="0" smtClean="0">
              <a:latin typeface="新細明體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4085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9"/>
          <p:cNvSpPr>
            <a:spLocks noChangeArrowheads="1"/>
          </p:cNvSpPr>
          <p:nvPr/>
        </p:nvSpPr>
        <p:spPr bwMode="auto">
          <a:xfrm>
            <a:off x="2555875" y="476250"/>
            <a:ext cx="3384550" cy="863600"/>
          </a:xfrm>
          <a:prstGeom prst="roundRect">
            <a:avLst>
              <a:gd name="adj" fmla="val 16667"/>
            </a:avLst>
          </a:prstGeom>
          <a:solidFill>
            <a:srgbClr val="C5E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555874" y="548680"/>
            <a:ext cx="3456285" cy="638770"/>
          </a:xfrm>
        </p:spPr>
        <p:txBody>
          <a:bodyPr/>
          <a:lstStyle/>
          <a:p>
            <a:pPr algn="ctr" eaLnBrk="1" hangingPunct="1"/>
            <a:r>
              <a:rPr lang="zh-TW" altLang="en-US" sz="4000" b="1" dirty="0" smtClean="0">
                <a:solidFill>
                  <a:srgbClr val="003399"/>
                </a:solidFill>
                <a:ea typeface="標楷體" pitchFamily="65" charset="-120"/>
              </a:rPr>
              <a:t>沈光文畫像</a:t>
            </a: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4538663" y="1341438"/>
            <a:ext cx="3614737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smtClean="0">
                <a:solidFill>
                  <a:srgbClr val="006600"/>
                </a:solidFill>
                <a:latin typeface="Times New Roman" pitchFamily="18" charset="0"/>
                <a:ea typeface="標楷體" pitchFamily="65" charset="-120"/>
              </a:rPr>
              <a:t>沈光文，明末浙江人，某次搭船</a:t>
            </a:r>
            <a:endParaRPr lang="en-US" altLang="zh-TW" sz="2800" b="1" smtClean="0">
              <a:solidFill>
                <a:srgbClr val="006600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smtClean="0">
                <a:solidFill>
                  <a:srgbClr val="006600"/>
                </a:solidFill>
                <a:latin typeface="Times New Roman" pitchFamily="18" charset="0"/>
                <a:ea typeface="標楷體" pitchFamily="65" charset="-120"/>
              </a:rPr>
              <a:t>前往泉州時，遇到颱風而漂流到</a:t>
            </a:r>
            <a:endParaRPr lang="en-US" altLang="zh-TW" sz="2800" b="1" smtClean="0">
              <a:solidFill>
                <a:srgbClr val="006600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smtClean="0">
                <a:solidFill>
                  <a:srgbClr val="006600"/>
                </a:solidFill>
                <a:latin typeface="Times New Roman" pitchFamily="18" charset="0"/>
                <a:ea typeface="標楷體" pitchFamily="65" charset="-120"/>
              </a:rPr>
              <a:t>臺灣，後因作詩諷刺鄭經，惹出</a:t>
            </a:r>
            <a:endParaRPr lang="en-US" altLang="zh-TW" sz="2800" b="1" smtClean="0">
              <a:solidFill>
                <a:srgbClr val="006600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smtClean="0">
                <a:solidFill>
                  <a:srgbClr val="006600"/>
                </a:solidFill>
                <a:latin typeface="Times New Roman" pitchFamily="18" charset="0"/>
                <a:ea typeface="標楷體" pitchFamily="65" charset="-120"/>
              </a:rPr>
              <a:t>殺身之危而逃往羅漢門，教授原</a:t>
            </a:r>
            <a:endParaRPr lang="en-US" altLang="zh-TW" sz="2800" b="1" smtClean="0">
              <a:solidFill>
                <a:srgbClr val="006600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smtClean="0">
                <a:solidFill>
                  <a:srgbClr val="006600"/>
                </a:solidFill>
                <a:latin typeface="Times New Roman" pitchFamily="18" charset="0"/>
                <a:ea typeface="標楷體" pitchFamily="65" charset="-120"/>
              </a:rPr>
              <a:t>住民漢文，死後葬於臺南市</a:t>
            </a:r>
            <a:r>
              <a:rPr lang="zh-TW" altLang="en-US" sz="1200" b="1" smtClean="0">
                <a:solidFill>
                  <a:srgbClr val="006600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en-US" sz="2800" b="1" smtClean="0">
                <a:solidFill>
                  <a:srgbClr val="006600"/>
                </a:solidFill>
                <a:latin typeface="Times New Roman" pitchFamily="18" charset="0"/>
                <a:ea typeface="標楷體" pitchFamily="65" charset="-120"/>
              </a:rPr>
              <a:t>善化</a:t>
            </a:r>
            <a:endParaRPr lang="en-US" altLang="zh-TW" sz="2800" b="1" smtClean="0">
              <a:solidFill>
                <a:srgbClr val="006600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smtClean="0">
                <a:solidFill>
                  <a:srgbClr val="006600"/>
                </a:solidFill>
                <a:latin typeface="Times New Roman" pitchFamily="18" charset="0"/>
                <a:ea typeface="標楷體" pitchFamily="65" charset="-120"/>
              </a:rPr>
              <a:t>區，今當地有沈光文紀念碑、光</a:t>
            </a:r>
          </a:p>
          <a:p>
            <a:pPr eaLnBrk="1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smtClean="0">
                <a:solidFill>
                  <a:srgbClr val="006600"/>
                </a:solidFill>
                <a:latin typeface="Times New Roman" pitchFamily="18" charset="0"/>
                <a:ea typeface="標楷體" pitchFamily="65" charset="-120"/>
              </a:rPr>
              <a:t>文路等以茲紀念。</a:t>
            </a:r>
          </a:p>
        </p:txBody>
      </p:sp>
      <p:pic>
        <p:nvPicPr>
          <p:cNvPr id="23557" name="Picture 9" descr="ZLA011U-1-3-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484313"/>
            <a:ext cx="3101975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030" descr="D:\高中專區\企劃\高中新綱PTT底圖設計(第一冊)\按鈕\close.pn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136525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1" descr="D:\高中專區\企劃\高中新綱PTT底圖設計(第一冊)\按鈕\next.pn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13" y="6597650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12" descr="D:\高中專區\企劃\高中新綱PTT底圖設計(第一冊)\按鈕\pre.pn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13" y="6597650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10" descr="D:\高中專區\企劃\高中新綱PTT底圖設計(第一冊)\按鈕\home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3" y="6597650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9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10530873_918814274816978_530129053950572384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85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6094"/>
            <a:ext cx="8232487" cy="57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9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鄭氏</a:t>
            </a: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政權貿易</a:t>
            </a:r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組織</a:t>
            </a:r>
            <a:endParaRPr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" y="1844824"/>
            <a:ext cx="9144000" cy="5013176"/>
          </a:xfrm>
        </p:spPr>
        <p:txBody>
          <a:bodyPr anchor="t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商十行以綢、緞、綾、羅、生絲為主；換白銀、杉桅、硝、礦、銅、鉛、麻、木材等軍需物資為主，並以偵察軍事探聽消息為要務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山路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五商：金、木、水、火、土，總部設於杭州，負責採購大陸貨品之機構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海路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五商：仁、義、禮、智、信，總部設於廈門，以販運東西兩洋之商業機構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鄭氏王朝承襲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閩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粵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海洋商業貿易傳統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。龐大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的軍費消耗，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主要來自商業利益。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對外經貿關係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失去中國大陸沿海的貿易據點後，為了突破清朝的海禁，鄭經買通滿清邊將，進行走私貿易。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日本實施鎖國，但鄭氏政權與日本的貿易最密切。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南洋的貿易主要以到呂宋為主。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英國則對鄭氏政權最有興趣且主動，然而日本拒絕其設商館，加上鄭氏控制商品嚴格，鄭經被擊敗失去大陸地盤，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1681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雙方結束貿易關係。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5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1527" cy="62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7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6"/>
          <p:cNvSpPr>
            <a:spLocks noChangeArrowheads="1"/>
          </p:cNvSpPr>
          <p:nvPr/>
        </p:nvSpPr>
        <p:spPr bwMode="auto">
          <a:xfrm rot="-5400000">
            <a:off x="-1456531" y="3120232"/>
            <a:ext cx="5761037" cy="762000"/>
          </a:xfrm>
          <a:prstGeom prst="roundRect">
            <a:avLst>
              <a:gd name="adj" fmla="val 16667"/>
            </a:avLst>
          </a:prstGeom>
          <a:solidFill>
            <a:srgbClr val="C5E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zh-TW" sz="2800" b="1" u="sng" smtClean="0">
              <a:solidFill>
                <a:srgbClr val="000000"/>
              </a:solidFill>
              <a:latin typeface="Times New Roman" pitchFamily="18" charset="0"/>
              <a:ea typeface="華康魏碑體(P)" pitchFamily="66" charset="-12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 orient="vert" idx="4294967295"/>
          </p:nvPr>
        </p:nvSpPr>
        <p:spPr>
          <a:xfrm>
            <a:off x="0" y="549275"/>
            <a:ext cx="1943100" cy="5975350"/>
          </a:xfrm>
        </p:spPr>
        <p:txBody>
          <a:bodyPr vert="eaVert"/>
          <a:lstStyle/>
          <a:p>
            <a:pPr eaLnBrk="1" hangingPunct="1"/>
            <a:r>
              <a:rPr lang="zh-TW" altLang="en-US" sz="4000" b="1" smtClean="0">
                <a:solidFill>
                  <a:srgbClr val="003399"/>
                </a:solidFill>
                <a:ea typeface="標楷體" pitchFamily="65" charset="-120"/>
              </a:rPr>
              <a:t>鄭氏時期對外貿易示意圖</a:t>
            </a:r>
          </a:p>
        </p:txBody>
      </p:sp>
      <p:pic>
        <p:nvPicPr>
          <p:cNvPr id="28676" name="Picture 1030" descr="D:\高中專區\企劃\高中新綱PTT底圖設計(第一冊)\按鈕\close.pn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136525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11" descr="D:\高中專區\企劃\高中新綱PTT底圖設計(第一冊)\按鈕\next.pn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13" y="6597650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2" descr="D:\高中專區\企劃\高中新綱PTT底圖設計(第一冊)\按鈕\pre.pn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13" y="6597650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0" descr="D:\高中專區\企劃\高中新綱PTT底圖設計(第一冊)\按鈕\hom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3" y="6597650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49275"/>
            <a:ext cx="5164137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1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2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4573" y="332656"/>
            <a:ext cx="861774" cy="6299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微軟正黑體"/>
              </a:rPr>
              <a:t>鄭成功</a:t>
            </a:r>
            <a:r>
              <a:rPr lang="zh-TW" altLang="en-US" sz="4400" b="1" dirty="0" smtClean="0">
                <a:solidFill>
                  <a:srgbClr val="C00000"/>
                </a:solidFill>
                <a:latin typeface="微軟正黑體"/>
              </a:rPr>
              <a:t>訂製日本</a:t>
            </a:r>
            <a:r>
              <a:rPr lang="zh-TW" altLang="en-US" sz="4400" b="1" dirty="0">
                <a:solidFill>
                  <a:srgbClr val="C00000"/>
                </a:solidFill>
                <a:latin typeface="微軟正黑體"/>
              </a:rPr>
              <a:t>長崎鑄造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707904" y="0"/>
            <a:ext cx="54360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</a:rPr>
              <a:t>當時臺灣銷往日本的貨品主要是蔗糖和鹿皮</a:t>
            </a:r>
            <a:endParaRPr lang="en-US" altLang="zh-TW" sz="3200" b="1" dirty="0" smtClean="0">
              <a:solidFill>
                <a:srgbClr val="C00000"/>
              </a:solidFill>
            </a:endParaRPr>
          </a:p>
          <a:p>
            <a:r>
              <a:rPr lang="zh-TW" altLang="en-US" sz="3200" b="1" dirty="0" smtClean="0">
                <a:solidFill>
                  <a:srgbClr val="C00000"/>
                </a:solidFill>
              </a:rPr>
              <a:t>從中國輸入絲綢轉銷日本</a:t>
            </a:r>
            <a:endParaRPr lang="en-US" altLang="zh-TW" sz="3200" b="1" dirty="0" smtClean="0">
              <a:solidFill>
                <a:srgbClr val="C00000"/>
              </a:solidFill>
            </a:endParaRPr>
          </a:p>
          <a:p>
            <a:r>
              <a:rPr lang="zh-TW" altLang="en-US" sz="3200" b="1" dirty="0">
                <a:solidFill>
                  <a:srgbClr val="C00000"/>
                </a:solidFill>
              </a:rPr>
              <a:t>從日本</a:t>
            </a:r>
            <a:r>
              <a:rPr lang="zh-TW" altLang="en-US" sz="3200" b="1" dirty="0" smtClean="0">
                <a:solidFill>
                  <a:srgbClr val="C00000"/>
                </a:solidFill>
              </a:rPr>
              <a:t>輸入的貨品主要是軍事物資</a:t>
            </a:r>
            <a:endParaRPr lang="zh-TW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9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鄭氏王朝的爭議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defTabSz="914400" fontAlgn="base">
              <a:spcAft>
                <a:spcPct val="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認為鄭氏王朝是忠於明室從事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反清復明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，並無獨立建國的傾向。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另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一派主張鄭成功父子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「建國東寧」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fontAlgn="base">
              <a:spcAft>
                <a:spcPct val="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氏王朝一方面有「逐鹿中原，驅逐靼韃」的大中國政治意識型態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，另一方面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的確有以一主權「國家」身份行使統治權的政治事實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fontAlgn="base">
              <a:spcAft>
                <a:spcPct val="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鄭氏政權在臺灣是以其家族為中心所建立的政權。明桂王死後鄭氏並沒有擁立任何明朝的皇帝繼位為天子，而是由鄭氏三代掌握最高權力。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fontAlgn="base">
              <a:spcAft>
                <a:spcPct val="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fontAlgn="base">
              <a:spcAft>
                <a:spcPct val="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defTabSz="914400" fontAlgn="base">
              <a:spcAft>
                <a:spcPct val="0"/>
              </a:spcAft>
              <a:buClr>
                <a:srgbClr val="C00000"/>
              </a:buClr>
              <a:buSzPct val="60000"/>
              <a:buNone/>
            </a:pP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defTabSz="914400" fontAlgn="base">
              <a:lnSpc>
                <a:spcPct val="80000"/>
              </a:lnSpc>
              <a:spcAft>
                <a:spcPct val="0"/>
              </a:spcAft>
              <a:buClr>
                <a:srgbClr val="C00000"/>
              </a:buClr>
              <a:buSzPct val="60000"/>
              <a:buNone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87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8373278" cy="558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7504" y="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崇禎帝自縊處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0"/>
            <a:ext cx="41910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8279703" cy="58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4" r="8000" b="5813"/>
          <a:stretch/>
        </p:blipFill>
        <p:spPr bwMode="auto">
          <a:xfrm>
            <a:off x="5667152" y="-22200"/>
            <a:ext cx="3441700" cy="269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6760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鄭氏王朝的意義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政治上：使臺灣成為反清復明之地，保存明朝政權於海外。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國防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上：臺灣成為中國海防的重要戰略地點。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文化上：把中原制度、文化移植到臺灣、延續中原文化於海外。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社會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經濟上：引進閩粵人士來臺開拓，增加生產力也帶動大陸移民到臺灣的熱潮。</a:t>
            </a:r>
          </a:p>
        </p:txBody>
      </p:sp>
    </p:spTree>
    <p:extLst>
      <p:ext uri="{BB962C8B-B14F-4D97-AF65-F5344CB8AC3E}">
        <p14:creationId xmlns:p14="http://schemas.microsoft.com/office/powerpoint/2010/main" val="2290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鄭成功的歷史評價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在清朝時代、鄭成功的「忠臣」角色大於他的民族英雄角色。康熙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將鄭氏墳墓以王者之禮遷葬福建南安，稱他「非朕之亂臣賊子」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鄭氏反清復明的立場與孫中山「驅逐韃虜」的口號契合，鄭氏驅逐荷蘭人被視為擊退帝國主義侵略的象徵。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國民黨撤遷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臺灣後，推崇鄭成功的反清復明符合「反攻大陸」的政策。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中共則刻意強調鄭成功驅逐荷蘭人，用來強化「解放臺灣」的口號。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6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鄭芝龍降清</a:t>
            </a:r>
            <a:r>
              <a:rPr lang="zh-TW" altLang="en-US" sz="4400" b="1" dirty="0">
                <a:solidFill>
                  <a:prstClr val="black"/>
                </a:solidFill>
              </a:rPr>
              <a:t>的末日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1646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年清軍抵達南安，以高官厚祿誘惑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鄭芝龍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。鄭芝龍降清，家族成員陸續被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挾持北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上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，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軟禁北京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lnSpc>
                <a:spcPts val="384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1661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年鄭芝龍失去利用價值，十餘口家人被斬首北京柴市。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lnSpc>
                <a:spcPts val="384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鄭芝龍的經商資歷、語言能力、家族關係，顯示出海洋性格以及多元文化。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lnSpc>
                <a:spcPts val="384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鄭芝龍說</a:t>
            </a: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︰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「無海則無家」，海是他的生命與事業，一生見風轉舵，處變行險，波濤駭浪，卻昧於政治的詭譎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，而誤上賊船。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804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ring">
  <a:themeElements>
    <a:clrScheme name="茅草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3276</TotalTime>
  <Words>4720</Words>
  <Application>Microsoft Office PowerPoint</Application>
  <PresentationFormat>如螢幕大小 (4:3)</PresentationFormat>
  <Paragraphs>309</Paragraphs>
  <Slides>82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7" baseType="lpstr">
      <vt:lpstr>ＭＳ ゴシック</vt:lpstr>
      <vt:lpstr>細明體</vt:lpstr>
      <vt:lpstr>華康魏碑體(P)</vt:lpstr>
      <vt:lpstr>微軟正黑體</vt:lpstr>
      <vt:lpstr>新細明體</vt:lpstr>
      <vt:lpstr>標楷體</vt:lpstr>
      <vt:lpstr>Arial</vt:lpstr>
      <vt:lpstr>Calibri</vt:lpstr>
      <vt:lpstr>Courier New</vt:lpstr>
      <vt:lpstr>Times New Roman</vt:lpstr>
      <vt:lpstr>Trebuchet MS</vt:lpstr>
      <vt:lpstr>Verdana</vt:lpstr>
      <vt:lpstr>Wingdings</vt:lpstr>
      <vt:lpstr>Wingdings 2</vt:lpstr>
      <vt:lpstr>Spring</vt:lpstr>
      <vt:lpstr>第6單元    鄭氏政權的臺灣 </vt:lpstr>
      <vt:lpstr>PowerPoint 簡報</vt:lpstr>
      <vt:lpstr>鄭芝龍（1604-1661）</vt:lpstr>
      <vt:lpstr>鄭芝龍及其後代</vt:lpstr>
      <vt:lpstr>鄭芝龍崛起</vt:lpstr>
      <vt:lpstr>PowerPoint 簡報</vt:lpstr>
      <vt:lpstr>海商還是海賊王</vt:lpstr>
      <vt:lpstr>PowerPoint 簡報</vt:lpstr>
      <vt:lpstr>鄭芝龍降清的末日</vt:lpstr>
      <vt:lpstr>PowerPoint 簡報</vt:lpstr>
      <vt:lpstr>PowerPoint 簡報</vt:lpstr>
      <vt:lpstr>PowerPoint 簡報</vt:lpstr>
      <vt:lpstr>鄭成功出生的日本傳說</vt:lpstr>
      <vt:lpstr>中國的誕生傳說</vt:lpstr>
      <vt:lpstr>續</vt:lpstr>
      <vt:lpstr>鯨魚轉世</vt:lpstr>
      <vt:lpstr>鄭成功成長史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解構鄭成功</vt:lpstr>
      <vt:lpstr>PowerPoint 簡報</vt:lpstr>
      <vt:lpstr>PowerPoint 簡報</vt:lpstr>
      <vt:lpstr>誓師抗清</vt:lpstr>
      <vt:lpstr>鄭成功的性格</vt:lpstr>
      <vt:lpstr>施琅與鄭成功</vt:lpstr>
      <vt:lpstr>鄭成功與清廷和談</vt:lpstr>
      <vt:lpstr>PowerPoint 簡報</vt:lpstr>
      <vt:lpstr>鄭軍北伐，清軍逆轉勝</vt:lpstr>
      <vt:lpstr>PowerPoint 簡報</vt:lpstr>
      <vt:lpstr>PowerPoint 簡報</vt:lpstr>
      <vt:lpstr>東征臺灣</vt:lpstr>
      <vt:lpstr>攻佔臺灣</vt:lpstr>
      <vt:lpstr>PowerPoint 簡報</vt:lpstr>
      <vt:lpstr>PowerPoint 簡報</vt:lpstr>
      <vt:lpstr>PowerPoint 簡報</vt:lpstr>
      <vt:lpstr>驅逐荷蘭人</vt:lpstr>
      <vt:lpstr>PowerPoint 簡報</vt:lpstr>
      <vt:lpstr>PowerPoint 簡報</vt:lpstr>
      <vt:lpstr>PowerPoint 簡報</vt:lpstr>
      <vt:lpstr>PowerPoint 簡報</vt:lpstr>
      <vt:lpstr>PowerPoint 簡報</vt:lpstr>
      <vt:lpstr>英雄的尾聲</vt:lpstr>
      <vt:lpstr>PowerPoint 簡報</vt:lpstr>
      <vt:lpstr>PowerPoint 簡報</vt:lpstr>
      <vt:lpstr>PowerPoint 簡報</vt:lpstr>
      <vt:lpstr>鄭成功的傳說</vt:lpstr>
      <vt:lpstr>蚵仔煎早稱為「煎食追」   </vt:lpstr>
      <vt:lpstr>PowerPoint 簡報</vt:lpstr>
      <vt:lpstr>PowerPoint 簡報</vt:lpstr>
      <vt:lpstr>PowerPoint 簡報</vt:lpstr>
      <vt:lpstr>PowerPoint 簡報</vt:lpstr>
      <vt:lpstr>PowerPoint 簡報</vt:lpstr>
      <vt:lpstr>鄭氏政權的演變</vt:lpstr>
      <vt:lpstr>PowerPoint 簡報</vt:lpstr>
      <vt:lpstr>鄭氏政權的經營</vt:lpstr>
      <vt:lpstr>PowerPoint 簡報</vt:lpstr>
      <vt:lpstr>PowerPoint 簡報</vt:lpstr>
      <vt:lpstr>PowerPoint 簡報</vt:lpstr>
      <vt:lpstr>PowerPoint 簡報</vt:lpstr>
      <vt:lpstr>PowerPoint 簡報</vt:lpstr>
      <vt:lpstr>屯墾與移民</vt:lpstr>
      <vt:lpstr>原住民的反彈與反抗</vt:lpstr>
      <vt:lpstr>鄭氏時代的土地制度</vt:lpstr>
      <vt:lpstr>鄭氏屯田遺留的地名</vt:lpstr>
      <vt:lpstr>PowerPoint 簡報</vt:lpstr>
      <vt:lpstr>鄭氏時期的文風教化</vt:lpstr>
      <vt:lpstr>沈光文畫像</vt:lpstr>
      <vt:lpstr>PowerPoint 簡報</vt:lpstr>
      <vt:lpstr>PowerPoint 簡報</vt:lpstr>
      <vt:lpstr>鄭氏政權貿易組織</vt:lpstr>
      <vt:lpstr>對外經貿關係</vt:lpstr>
      <vt:lpstr>PowerPoint 簡報</vt:lpstr>
      <vt:lpstr>鄭氏時期對外貿易示意圖</vt:lpstr>
      <vt:lpstr>PowerPoint 簡報</vt:lpstr>
      <vt:lpstr>鄭氏王朝的爭議</vt:lpstr>
      <vt:lpstr>PowerPoint 簡報</vt:lpstr>
      <vt:lpstr>鄭氏王朝的意義</vt:lpstr>
      <vt:lpstr>鄭成功的歷史評價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臺灣開發史</dc:title>
  <dc:creator>User</dc:creator>
  <cp:lastModifiedBy>User</cp:lastModifiedBy>
  <cp:revision>277</cp:revision>
  <dcterms:created xsi:type="dcterms:W3CDTF">2015-03-06T01:52:46Z</dcterms:created>
  <dcterms:modified xsi:type="dcterms:W3CDTF">2021-05-04T01:04:20Z</dcterms:modified>
</cp:coreProperties>
</file>